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3"/>
  </p:notesMasterIdLst>
  <p:sldIdLst>
    <p:sldId id="256" r:id="rId2"/>
    <p:sldId id="257" r:id="rId3"/>
    <p:sldId id="258" r:id="rId4"/>
    <p:sldId id="269" r:id="rId5"/>
    <p:sldId id="260" r:id="rId6"/>
    <p:sldId id="270" r:id="rId7"/>
    <p:sldId id="279" r:id="rId8"/>
    <p:sldId id="271" r:id="rId9"/>
    <p:sldId id="272" r:id="rId10"/>
    <p:sldId id="274" r:id="rId11"/>
    <p:sldId id="275" r:id="rId12"/>
    <p:sldId id="276" r:id="rId13"/>
    <p:sldId id="277" r:id="rId14"/>
    <p:sldId id="281" r:id="rId15"/>
    <p:sldId id="282" r:id="rId16"/>
    <p:sldId id="283" r:id="rId17"/>
    <p:sldId id="284" r:id="rId18"/>
    <p:sldId id="280" r:id="rId19"/>
    <p:sldId id="285" r:id="rId20"/>
    <p:sldId id="264" r:id="rId21"/>
    <p:sldId id="278" r:id="rId22"/>
  </p:sldIdLst>
  <p:sldSz cx="18288000" cy="10287000"/>
  <p:notesSz cx="6858000" cy="9144000"/>
  <p:embeddedFontLst>
    <p:embeddedFont>
      <p:font typeface="Bell MT" panose="02020503060305020303" pitchFamily="18" charset="0"/>
      <p:regular r:id="rId24"/>
      <p:bold r:id="rId25"/>
      <p:italic r:id="rId26"/>
    </p:embeddedFont>
    <p:embeddedFont>
      <p:font typeface="Calibri" panose="020F0502020204030204" pitchFamily="34" charset="0"/>
      <p:regular r:id="rId27"/>
      <p:bold r:id="rId28"/>
      <p:italic r:id="rId29"/>
      <p:boldItalic r:id="rId30"/>
    </p:embeddedFont>
    <p:embeddedFont>
      <p:font typeface="Century" panose="02040604050505020304" pitchFamily="18" charset="0"/>
      <p:regular r:id="rId31"/>
    </p:embeddedFont>
    <p:embeddedFont>
      <p:font typeface="DM Sans Italics" panose="020B0604020202020204" charset="0"/>
      <p:regular r:id="rId32"/>
    </p:embeddedFont>
    <p:embeddedFont>
      <p:font typeface="Now Bold" panose="020B0604020202020204" charset="0"/>
      <p:regular r:id="rId3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882" autoAdjust="0"/>
    <p:restoredTop sz="94622" autoAdjust="0"/>
  </p:normalViewPr>
  <p:slideViewPr>
    <p:cSldViewPr>
      <p:cViewPr varScale="1">
        <p:scale>
          <a:sx n="44" d="100"/>
          <a:sy n="44" d="100"/>
        </p:scale>
        <p:origin x="840" y="6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font" Target="fonts/font10.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CCCD215-B2E1-40EE-A800-7DCAC2EF8E2B}" type="datetimeFigureOut">
              <a:rPr lang="en-US" smtClean="0"/>
              <a:t>11/29/2024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BE7429D-6646-472E-B744-023A3DF062EA}" type="slidenum">
              <a:rPr lang="en-US" smtClean="0"/>
              <a:t>‹#›</a:t>
            </a:fld>
            <a:endParaRPr lang="en-US"/>
          </a:p>
        </p:txBody>
      </p:sp>
    </p:spTree>
    <p:extLst>
      <p:ext uri="{BB962C8B-B14F-4D97-AF65-F5344CB8AC3E}">
        <p14:creationId xmlns:p14="http://schemas.microsoft.com/office/powerpoint/2010/main" val="16682485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E7429D-6646-472E-B744-023A3DF062EA}" type="slidenum">
              <a:rPr lang="en-US" smtClean="0"/>
              <a:t>10</a:t>
            </a:fld>
            <a:endParaRPr lang="en-US"/>
          </a:p>
        </p:txBody>
      </p:sp>
    </p:spTree>
    <p:extLst>
      <p:ext uri="{BB962C8B-B14F-4D97-AF65-F5344CB8AC3E}">
        <p14:creationId xmlns:p14="http://schemas.microsoft.com/office/powerpoint/2010/main" val="26519847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11/29/2024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11/29/2024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11/29/2024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11/29/2024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1.jpeg"/><Relationship Id="rId7" Type="http://schemas.openxmlformats.org/officeDocument/2006/relationships/image" Target="../media/image33.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8.png"/><Relationship Id="rId10" Type="http://schemas.openxmlformats.org/officeDocument/2006/relationships/image" Target="../media/image36.png"/><Relationship Id="rId4" Type="http://schemas.openxmlformats.org/officeDocument/2006/relationships/image" Target="../media/image23.png"/><Relationship Id="rId9" Type="http://schemas.openxmlformats.org/officeDocument/2006/relationships/image" Target="../media/image35.png"/></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40.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42.png"/><Relationship Id="rId4" Type="http://schemas.openxmlformats.org/officeDocument/2006/relationships/image" Target="../media/image41.png"/></Relationships>
</file>

<file path=ppt/slides/_rels/slide13.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23.png"/><Relationship Id="rId7" Type="http://schemas.openxmlformats.org/officeDocument/2006/relationships/image" Target="../media/image44.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43.png"/><Relationship Id="rId5" Type="http://schemas.openxmlformats.org/officeDocument/2006/relationships/image" Target="../media/image9.svg"/><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10.png"/><Relationship Id="rId7" Type="http://schemas.openxmlformats.org/officeDocument/2006/relationships/image" Target="../media/image48.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47.png"/><Relationship Id="rId5" Type="http://schemas.openxmlformats.org/officeDocument/2006/relationships/image" Target="../media/image4.svg"/><Relationship Id="rId4" Type="http://schemas.openxmlformats.org/officeDocument/2006/relationships/image" Target="../media/image46.png"/><Relationship Id="rId9" Type="http://schemas.openxmlformats.org/officeDocument/2006/relationships/image" Target="../media/image50.png"/></Relationships>
</file>

<file path=ppt/slides/_rels/slide15.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10.png"/><Relationship Id="rId7" Type="http://schemas.openxmlformats.org/officeDocument/2006/relationships/image" Target="../media/image5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1.png"/><Relationship Id="rId5" Type="http://schemas.openxmlformats.org/officeDocument/2006/relationships/image" Target="../media/image4.svg"/><Relationship Id="rId4" Type="http://schemas.openxmlformats.org/officeDocument/2006/relationships/image" Target="../media/image46.png"/><Relationship Id="rId9" Type="http://schemas.openxmlformats.org/officeDocument/2006/relationships/image" Target="../media/image54.png"/></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5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5.png"/><Relationship Id="rId5" Type="http://schemas.openxmlformats.org/officeDocument/2006/relationships/image" Target="../media/image4.svg"/><Relationship Id="rId4" Type="http://schemas.openxmlformats.org/officeDocument/2006/relationships/image" Target="../media/image46.png"/></Relationships>
</file>

<file path=ppt/slides/_rels/slide17.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23.png"/><Relationship Id="rId7" Type="http://schemas.openxmlformats.org/officeDocument/2006/relationships/image" Target="../media/image58.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7.png"/><Relationship Id="rId5" Type="http://schemas.openxmlformats.org/officeDocument/2006/relationships/image" Target="../media/image9.svg"/><Relationship Id="rId4" Type="http://schemas.openxmlformats.org/officeDocument/2006/relationships/image" Target="../media/image8.png"/><Relationship Id="rId9" Type="http://schemas.openxmlformats.org/officeDocument/2006/relationships/image" Target="../media/image60.png"/></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64.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6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65.png"/><Relationship Id="rId5" Type="http://schemas.openxmlformats.org/officeDocument/2006/relationships/image" Target="../media/image4.svg"/><Relationship Id="rId4" Type="http://schemas.openxmlformats.org/officeDocument/2006/relationships/image" Target="../media/image46.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9.svg"/><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67.png"/><Relationship Id="rId7" Type="http://schemas.openxmlformats.org/officeDocument/2006/relationships/image" Target="../media/image71.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70.png"/><Relationship Id="rId5" Type="http://schemas.openxmlformats.org/officeDocument/2006/relationships/image" Target="../media/image69.svg"/><Relationship Id="rId4" Type="http://schemas.openxmlformats.org/officeDocument/2006/relationships/image" Target="../media/image68.png"/><Relationship Id="rId9" Type="http://schemas.openxmlformats.org/officeDocument/2006/relationships/image" Target="../media/image73.svg"/></Relationships>
</file>

<file path=ppt/slides/_rels/slide21.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67.png"/><Relationship Id="rId7"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76.png"/><Relationship Id="rId5" Type="http://schemas.openxmlformats.org/officeDocument/2006/relationships/image" Target="../media/image75.svg"/><Relationship Id="rId4" Type="http://schemas.openxmlformats.org/officeDocument/2006/relationships/image" Target="../media/image74.png"/></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4.sv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0.png"/><Relationship Id="rId4" Type="http://schemas.openxmlformats.org/officeDocument/2006/relationships/image" Target="../media/image13.svg"/></Relationships>
</file>

<file path=ppt/slides/_rels/slide5.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8.svg"/><Relationship Id="rId5" Type="http://schemas.openxmlformats.org/officeDocument/2006/relationships/image" Target="../media/image17.png"/><Relationship Id="rId10" Type="http://schemas.openxmlformats.org/officeDocument/2006/relationships/image" Target="../media/image22.svg"/><Relationship Id="rId4" Type="http://schemas.openxmlformats.org/officeDocument/2006/relationships/image" Target="../media/image16.svg"/><Relationship Id="rId9" Type="http://schemas.openxmlformats.org/officeDocument/2006/relationships/image" Target="../media/image21.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0.png"/><Relationship Id="rId4" Type="http://schemas.openxmlformats.org/officeDocument/2006/relationships/image" Target="../media/image13.svg"/></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8.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10.png"/><Relationship Id="rId7" Type="http://schemas.openxmlformats.org/officeDocument/2006/relationships/image" Target="../media/image2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13.svg"/><Relationship Id="rId4" Type="http://schemas.openxmlformats.org/officeDocument/2006/relationships/image" Target="../media/image12.png"/><Relationship Id="rId9" Type="http://schemas.openxmlformats.org/officeDocument/2006/relationships/image" Target="../media/image28.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3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2"/>
            <a:ext cx="18288000" cy="10287002"/>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a:ln>
            <a:solidFill>
              <a:schemeClr val="tx1"/>
            </a:solidFill>
          </a:ln>
          <a:effectLst>
            <a:reflection blurRad="6350" stA="50000" endA="295" endPos="92000" dist="101600" dir="5400000" sy="-100000" algn="bl" rotWithShape="0"/>
          </a:effectLst>
        </p:spPr>
      </p:sp>
      <p:sp>
        <p:nvSpPr>
          <p:cNvPr id="3" name="Freeform 3"/>
          <p:cNvSpPr/>
          <p:nvPr/>
        </p:nvSpPr>
        <p:spPr>
          <a:xfrm rot="1748409">
            <a:off x="-1871927" y="7973496"/>
            <a:ext cx="6755091" cy="6130246"/>
          </a:xfrm>
          <a:custGeom>
            <a:avLst/>
            <a:gdLst/>
            <a:ahLst/>
            <a:cxnLst/>
            <a:rect l="l" t="t" r="r" b="b"/>
            <a:pathLst>
              <a:path w="6755091" h="6130246">
                <a:moveTo>
                  <a:pt x="0" y="0"/>
                </a:moveTo>
                <a:lnTo>
                  <a:pt x="6755092" y="0"/>
                </a:lnTo>
                <a:lnTo>
                  <a:pt x="6755092" y="6130246"/>
                </a:lnTo>
                <a:lnTo>
                  <a:pt x="0" y="6130246"/>
                </a:lnTo>
                <a:lnTo>
                  <a:pt x="0" y="0"/>
                </a:lnTo>
                <a:close/>
              </a:path>
            </a:pathLst>
          </a:custGeom>
          <a:blipFill>
            <a:blip r:embed="rId3"/>
            <a:stretch>
              <a:fillRect/>
            </a:stretch>
          </a:blipFill>
        </p:spPr>
      </p:sp>
      <p:sp>
        <p:nvSpPr>
          <p:cNvPr id="4" name="Freeform 4"/>
          <p:cNvSpPr/>
          <p:nvPr/>
        </p:nvSpPr>
        <p:spPr>
          <a:xfrm rot="2223819">
            <a:off x="10214960" y="-5715833"/>
            <a:ext cx="12596877" cy="11431666"/>
          </a:xfrm>
          <a:custGeom>
            <a:avLst/>
            <a:gdLst/>
            <a:ahLst/>
            <a:cxnLst/>
            <a:rect l="l" t="t" r="r" b="b"/>
            <a:pathLst>
              <a:path w="12596877" h="11431666">
                <a:moveTo>
                  <a:pt x="0" y="0"/>
                </a:moveTo>
                <a:lnTo>
                  <a:pt x="12596877" y="0"/>
                </a:lnTo>
                <a:lnTo>
                  <a:pt x="12596877" y="11431666"/>
                </a:lnTo>
                <a:lnTo>
                  <a:pt x="0" y="11431666"/>
                </a:lnTo>
                <a:lnTo>
                  <a:pt x="0" y="0"/>
                </a:lnTo>
                <a:close/>
              </a:path>
            </a:pathLst>
          </a:custGeom>
          <a:blipFill>
            <a:blip r:embed="rId3"/>
            <a:stretch>
              <a:fillRect/>
            </a:stretch>
          </a:blipFill>
        </p:spPr>
      </p:sp>
      <p:sp>
        <p:nvSpPr>
          <p:cNvPr id="6" name="Freeform 6"/>
          <p:cNvSpPr/>
          <p:nvPr/>
        </p:nvSpPr>
        <p:spPr>
          <a:xfrm>
            <a:off x="-958424" y="-1452017"/>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4">
              <a:alphaModFix amt="67000"/>
              <a:extLst>
                <a:ext uri="{96DAC541-7B7A-43D3-8B79-37D633B846F1}">
                  <asvg:svgBlip xmlns:asvg="http://schemas.microsoft.com/office/drawing/2016/SVG/main" r:embed="rId5"/>
                </a:ext>
              </a:extLst>
            </a:blip>
            <a:stretch>
              <a:fillRect/>
            </a:stretch>
          </a:blipFill>
        </p:spPr>
      </p:sp>
      <p:sp>
        <p:nvSpPr>
          <p:cNvPr id="7" name="Freeform 7"/>
          <p:cNvSpPr/>
          <p:nvPr/>
        </p:nvSpPr>
        <p:spPr>
          <a:xfrm rot="-8194833">
            <a:off x="14482979" y="8370874"/>
            <a:ext cx="5020066" cy="5020066"/>
          </a:xfrm>
          <a:custGeom>
            <a:avLst/>
            <a:gdLst/>
            <a:ahLst/>
            <a:cxnLst/>
            <a:rect l="l" t="t" r="r" b="b"/>
            <a:pathLst>
              <a:path w="5020066" h="5020066">
                <a:moveTo>
                  <a:pt x="0" y="0"/>
                </a:moveTo>
                <a:lnTo>
                  <a:pt x="5020067" y="0"/>
                </a:lnTo>
                <a:lnTo>
                  <a:pt x="5020067" y="5020066"/>
                </a:lnTo>
                <a:lnTo>
                  <a:pt x="0" y="5020066"/>
                </a:lnTo>
                <a:lnTo>
                  <a:pt x="0" y="0"/>
                </a:lnTo>
                <a:close/>
              </a:path>
            </a:pathLst>
          </a:custGeom>
          <a:blipFill>
            <a:blip r:embed="rId4">
              <a:alphaModFix amt="67000"/>
              <a:extLst>
                <a:ext uri="{96DAC541-7B7A-43D3-8B79-37D633B846F1}">
                  <asvg:svgBlip xmlns:asvg="http://schemas.microsoft.com/office/drawing/2016/SVG/main" r:embed="rId5"/>
                </a:ext>
              </a:extLst>
            </a:blip>
            <a:stretch>
              <a:fillRect/>
            </a:stretch>
          </a:blipFill>
        </p:spPr>
      </p:sp>
      <p:sp>
        <p:nvSpPr>
          <p:cNvPr id="8" name="TextBox 8"/>
          <p:cNvSpPr txBox="1"/>
          <p:nvPr/>
        </p:nvSpPr>
        <p:spPr>
          <a:xfrm>
            <a:off x="2296379" y="3403134"/>
            <a:ext cx="8120701" cy="3945952"/>
          </a:xfrm>
          <a:prstGeom prst="rect">
            <a:avLst/>
          </a:prstGeom>
        </p:spPr>
        <p:txBody>
          <a:bodyPr wrap="square" lIns="0" tIns="0" rIns="0" bIns="0" rtlCol="0" anchor="t">
            <a:spAutoFit/>
          </a:bodyPr>
          <a:lstStyle/>
          <a:p>
            <a:pPr algn="ctr">
              <a:lnSpc>
                <a:spcPts val="10645"/>
              </a:lnSpc>
            </a:pPr>
            <a:r>
              <a:rPr lang="en-US" sz="6600" dirty="0">
                <a:solidFill>
                  <a:srgbClr val="048AFF"/>
                </a:solidFill>
                <a:latin typeface="Now Bold"/>
              </a:rPr>
              <a:t>My Policy Hub </a:t>
            </a:r>
          </a:p>
          <a:p>
            <a:pPr algn="ctr">
              <a:lnSpc>
                <a:spcPts val="10645"/>
              </a:lnSpc>
            </a:pPr>
            <a:r>
              <a:rPr lang="en-US" sz="4700" dirty="0">
                <a:solidFill>
                  <a:srgbClr val="048AFF"/>
                </a:solidFill>
                <a:latin typeface="Now Bold"/>
              </a:rPr>
              <a:t>AN ONLINE INSURANCE MANAGEMENT SYSTEM</a:t>
            </a:r>
          </a:p>
        </p:txBody>
      </p:sp>
      <p:grpSp>
        <p:nvGrpSpPr>
          <p:cNvPr id="9" name="Group 9"/>
          <p:cNvGrpSpPr>
            <a:grpSpLocks noChangeAspect="1"/>
          </p:cNvGrpSpPr>
          <p:nvPr/>
        </p:nvGrpSpPr>
        <p:grpSpPr>
          <a:xfrm>
            <a:off x="11521049" y="3131244"/>
            <a:ext cx="4216521" cy="4024509"/>
            <a:chOff x="-366471" y="-11891"/>
            <a:chExt cx="15572971" cy="14863810"/>
          </a:xfrm>
        </p:grpSpPr>
        <p:sp>
          <p:nvSpPr>
            <p:cNvPr id="10" name="Freeform 10"/>
            <p:cNvSpPr/>
            <p:nvPr/>
          </p:nvSpPr>
          <p:spPr>
            <a:xfrm>
              <a:off x="-366471" y="-11891"/>
              <a:ext cx="15572971" cy="14863810"/>
            </a:xfrm>
            <a:custGeom>
              <a:avLst/>
              <a:gdLst/>
              <a:ahLst/>
              <a:cxnLst/>
              <a:rect l="l" t="t" r="r" b="b"/>
              <a:pathLst>
                <a:path w="15572971" h="14863810">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gradFill rotWithShape="1">
              <a:gsLst>
                <a:gs pos="0">
                  <a:srgbClr val="048AFF">
                    <a:alpha val="100000"/>
                  </a:srgbClr>
                </a:gs>
                <a:gs pos="100000">
                  <a:srgbClr val="B100E8">
                    <a:alpha val="100000"/>
                  </a:srgbClr>
                </a:gs>
              </a:gsLst>
              <a:lin ang="2100000"/>
            </a:gradFill>
          </p:spPr>
        </p:sp>
        <p:sp>
          <p:nvSpPr>
            <p:cNvPr id="11" name="Freeform 11"/>
            <p:cNvSpPr/>
            <p:nvPr/>
          </p:nvSpPr>
          <p:spPr>
            <a:xfrm>
              <a:off x="-156193" y="188812"/>
              <a:ext cx="15152415" cy="14462405"/>
            </a:xfrm>
            <a:custGeom>
              <a:avLst/>
              <a:gdLst/>
              <a:ahLst/>
              <a:cxnLst/>
              <a:rect l="l" t="t" r="r" b="b"/>
              <a:pathLst>
                <a:path w="15152415" h="1446240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2B1511"/>
            </a:solidFill>
          </p:spPr>
        </p:sp>
      </p:grpSp>
      <p:sp>
        <p:nvSpPr>
          <p:cNvPr id="13" name="TextBox 13"/>
          <p:cNvSpPr txBox="1"/>
          <p:nvPr/>
        </p:nvSpPr>
        <p:spPr>
          <a:xfrm>
            <a:off x="2589381" y="1347526"/>
            <a:ext cx="7827699" cy="453009"/>
          </a:xfrm>
          <a:prstGeom prst="rect">
            <a:avLst/>
          </a:prstGeom>
        </p:spPr>
        <p:txBody>
          <a:bodyPr lIns="0" tIns="0" rIns="0" bIns="0" rtlCol="0" anchor="t">
            <a:spAutoFit/>
          </a:bodyPr>
          <a:lstStyle/>
          <a:p>
            <a:pPr marL="0" lvl="0" indent="0" algn="l">
              <a:lnSpc>
                <a:spcPts val="3583"/>
              </a:lnSpc>
              <a:spcBef>
                <a:spcPct val="0"/>
              </a:spcBef>
            </a:pPr>
            <a:r>
              <a:rPr lang="en-US" sz="2913" dirty="0">
                <a:solidFill>
                  <a:srgbClr val="FFFAEB"/>
                </a:solidFill>
                <a:latin typeface="DM Sans Italics"/>
              </a:rPr>
              <a:t>Team: 01 </a:t>
            </a:r>
          </a:p>
        </p:txBody>
      </p:sp>
      <p:sp>
        <p:nvSpPr>
          <p:cNvPr id="14" name="Freeform 14"/>
          <p:cNvSpPr/>
          <p:nvPr/>
        </p:nvSpPr>
        <p:spPr>
          <a:xfrm>
            <a:off x="1098976" y="983065"/>
            <a:ext cx="1173233" cy="1164700"/>
          </a:xfrm>
          <a:custGeom>
            <a:avLst/>
            <a:gdLst/>
            <a:ahLst/>
            <a:cxnLst/>
            <a:rect l="l" t="t" r="r" b="b"/>
            <a:pathLst>
              <a:path w="1173233" h="1164700">
                <a:moveTo>
                  <a:pt x="0" y="0"/>
                </a:moveTo>
                <a:lnTo>
                  <a:pt x="1173233" y="0"/>
                </a:lnTo>
                <a:lnTo>
                  <a:pt x="1173233" y="1164701"/>
                </a:lnTo>
                <a:lnTo>
                  <a:pt x="0" y="116470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pic>
        <p:nvPicPr>
          <p:cNvPr id="17" name="Picture 16">
            <a:extLst>
              <a:ext uri="{FF2B5EF4-FFF2-40B4-BE49-F238E27FC236}">
                <a16:creationId xmlns:a16="http://schemas.microsoft.com/office/drawing/2014/main" id="{43E2C163-6263-4325-AD7C-CAE9A7752777}"/>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1671396" y="3185585"/>
            <a:ext cx="3915825" cy="3915825"/>
          </a:xfrm>
          <a:prstGeom prst="ellipse">
            <a:avLst/>
          </a:prstGeom>
          <a:ln>
            <a:noFill/>
          </a:ln>
          <a:effectLst>
            <a:softEdge rad="112500"/>
          </a:effec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3"/>
            <a:stretch>
              <a:fillRect t="-38888" b="-38888"/>
            </a:stretch>
          </a:blipFill>
        </p:spPr>
      </p:sp>
      <p:sp>
        <p:nvSpPr>
          <p:cNvPr id="3" name="Freeform 3"/>
          <p:cNvSpPr/>
          <p:nvPr/>
        </p:nvSpPr>
        <p:spPr>
          <a:xfrm rot="3567097">
            <a:off x="14687329" y="-2635166"/>
            <a:ext cx="5268632" cy="5150088"/>
          </a:xfrm>
          <a:custGeom>
            <a:avLst/>
            <a:gdLst/>
            <a:ahLst/>
            <a:cxnLst/>
            <a:rect l="l" t="t" r="r" b="b"/>
            <a:pathLst>
              <a:path w="5268632" h="5150088">
                <a:moveTo>
                  <a:pt x="0" y="0"/>
                </a:moveTo>
                <a:lnTo>
                  <a:pt x="5268632" y="0"/>
                </a:lnTo>
                <a:lnTo>
                  <a:pt x="5268632" y="5150088"/>
                </a:lnTo>
                <a:lnTo>
                  <a:pt x="0" y="5150088"/>
                </a:lnTo>
                <a:lnTo>
                  <a:pt x="0" y="0"/>
                </a:lnTo>
                <a:close/>
              </a:path>
            </a:pathLst>
          </a:custGeom>
          <a:blipFill>
            <a:blip r:embed="rId4"/>
            <a:stretch>
              <a:fillRect/>
            </a:stretch>
          </a:blipFill>
        </p:spPr>
      </p:sp>
      <p:sp>
        <p:nvSpPr>
          <p:cNvPr id="12" name="Freeform 12"/>
          <p:cNvSpPr/>
          <p:nvPr/>
        </p:nvSpPr>
        <p:spPr>
          <a:xfrm rot="3567097">
            <a:off x="-967133" y="7873757"/>
            <a:ext cx="5268632" cy="5150088"/>
          </a:xfrm>
          <a:custGeom>
            <a:avLst/>
            <a:gdLst/>
            <a:ahLst/>
            <a:cxnLst/>
            <a:rect l="l" t="t" r="r" b="b"/>
            <a:pathLst>
              <a:path w="5268632" h="5150088">
                <a:moveTo>
                  <a:pt x="0" y="0"/>
                </a:moveTo>
                <a:lnTo>
                  <a:pt x="5268632" y="0"/>
                </a:lnTo>
                <a:lnTo>
                  <a:pt x="5268632" y="5150088"/>
                </a:lnTo>
                <a:lnTo>
                  <a:pt x="0" y="5150088"/>
                </a:lnTo>
                <a:lnTo>
                  <a:pt x="0" y="0"/>
                </a:lnTo>
                <a:close/>
              </a:path>
            </a:pathLst>
          </a:custGeom>
          <a:blipFill>
            <a:blip r:embed="rId4"/>
            <a:stretch>
              <a:fillRect/>
            </a:stretch>
          </a:blipFill>
        </p:spPr>
      </p:sp>
      <p:sp>
        <p:nvSpPr>
          <p:cNvPr id="13" name="TextBox 13"/>
          <p:cNvSpPr txBox="1"/>
          <p:nvPr/>
        </p:nvSpPr>
        <p:spPr>
          <a:xfrm>
            <a:off x="3543300" y="449634"/>
            <a:ext cx="11201400" cy="950260"/>
          </a:xfrm>
          <a:prstGeom prst="rect">
            <a:avLst/>
          </a:prstGeom>
        </p:spPr>
        <p:txBody>
          <a:bodyPr wrap="square" lIns="0" tIns="0" rIns="0" bIns="0" rtlCol="0" anchor="t">
            <a:spAutoFit/>
          </a:bodyPr>
          <a:lstStyle/>
          <a:p>
            <a:pPr marL="0" lvl="0" indent="0" algn="ctr">
              <a:lnSpc>
                <a:spcPts val="7981"/>
              </a:lnSpc>
              <a:spcBef>
                <a:spcPct val="0"/>
              </a:spcBef>
            </a:pPr>
            <a:r>
              <a:rPr lang="en-US" sz="4700" b="1" dirty="0">
                <a:solidFill>
                  <a:srgbClr val="048AFF"/>
                </a:solidFill>
                <a:latin typeface="Now Bold"/>
                <a:ea typeface="Now Bold"/>
                <a:cs typeface="Now Bold"/>
                <a:sym typeface="Now Bold"/>
              </a:rPr>
              <a:t>Customer End :</a:t>
            </a:r>
            <a:r>
              <a:rPr lang="en-US" sz="4700" dirty="0">
                <a:solidFill>
                  <a:srgbClr val="048AFF"/>
                </a:solidFill>
                <a:latin typeface="Now Bold"/>
              </a:rPr>
              <a:t> Home, Services</a:t>
            </a:r>
          </a:p>
        </p:txBody>
      </p:sp>
      <p:sp>
        <p:nvSpPr>
          <p:cNvPr id="14" name="Freeform 14"/>
          <p:cNvSpPr/>
          <p:nvPr/>
        </p:nvSpPr>
        <p:spPr>
          <a:xfrm>
            <a:off x="15789970" y="7837057"/>
            <a:ext cx="1469330" cy="1421243"/>
          </a:xfrm>
          <a:custGeom>
            <a:avLst/>
            <a:gdLst/>
            <a:ahLst/>
            <a:cxnLst/>
            <a:rect l="l" t="t" r="r" b="b"/>
            <a:pathLst>
              <a:path w="1469330" h="1421243">
                <a:moveTo>
                  <a:pt x="0" y="0"/>
                </a:moveTo>
                <a:lnTo>
                  <a:pt x="1469330" y="0"/>
                </a:lnTo>
                <a:lnTo>
                  <a:pt x="1469330" y="1421243"/>
                </a:lnTo>
                <a:lnTo>
                  <a:pt x="0" y="142124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34" name="Freeform 34"/>
          <p:cNvSpPr/>
          <p:nvPr/>
        </p:nvSpPr>
        <p:spPr>
          <a:xfrm rot="3567097">
            <a:off x="-1385064" y="-3257627"/>
            <a:ext cx="5268632" cy="5150088"/>
          </a:xfrm>
          <a:custGeom>
            <a:avLst/>
            <a:gdLst/>
            <a:ahLst/>
            <a:cxnLst/>
            <a:rect l="l" t="t" r="r" b="b"/>
            <a:pathLst>
              <a:path w="5268632" h="5150088">
                <a:moveTo>
                  <a:pt x="0" y="0"/>
                </a:moveTo>
                <a:lnTo>
                  <a:pt x="5268632" y="0"/>
                </a:lnTo>
                <a:lnTo>
                  <a:pt x="5268632" y="5150088"/>
                </a:lnTo>
                <a:lnTo>
                  <a:pt x="0" y="5150088"/>
                </a:lnTo>
                <a:lnTo>
                  <a:pt x="0" y="0"/>
                </a:lnTo>
                <a:close/>
              </a:path>
            </a:pathLst>
          </a:custGeom>
          <a:blipFill>
            <a:blip r:embed="rId4"/>
            <a:stretch>
              <a:fillRect/>
            </a:stretch>
          </a:blipFill>
        </p:spPr>
      </p:sp>
      <p:pic>
        <p:nvPicPr>
          <p:cNvPr id="8" name="Picture 7">
            <a:extLst>
              <a:ext uri="{FF2B5EF4-FFF2-40B4-BE49-F238E27FC236}">
                <a16:creationId xmlns:a16="http://schemas.microsoft.com/office/drawing/2014/main" id="{F58473F0-1797-43DF-873C-9E98A86DEA63}"/>
              </a:ext>
            </a:extLst>
          </p:cNvPr>
          <p:cNvPicPr>
            <a:picLocks noChangeAspect="1"/>
          </p:cNvPicPr>
          <p:nvPr/>
        </p:nvPicPr>
        <p:blipFill>
          <a:blip r:embed="rId7"/>
          <a:stretch>
            <a:fillRect/>
          </a:stretch>
        </p:blipFill>
        <p:spPr>
          <a:xfrm>
            <a:off x="9152394" y="1889603"/>
            <a:ext cx="8791314" cy="3873592"/>
          </a:xfrm>
          <a:prstGeom prst="rect">
            <a:avLst/>
          </a:prstGeom>
        </p:spPr>
      </p:pic>
      <p:pic>
        <p:nvPicPr>
          <p:cNvPr id="5" name="Picture 4">
            <a:extLst>
              <a:ext uri="{FF2B5EF4-FFF2-40B4-BE49-F238E27FC236}">
                <a16:creationId xmlns:a16="http://schemas.microsoft.com/office/drawing/2014/main" id="{67127DEA-F3B7-4122-9C38-1D655AAFEA7E}"/>
              </a:ext>
            </a:extLst>
          </p:cNvPr>
          <p:cNvPicPr>
            <a:picLocks noChangeAspect="1"/>
          </p:cNvPicPr>
          <p:nvPr/>
        </p:nvPicPr>
        <p:blipFill>
          <a:blip r:embed="rId8"/>
          <a:stretch>
            <a:fillRect/>
          </a:stretch>
        </p:blipFill>
        <p:spPr>
          <a:xfrm>
            <a:off x="9152394" y="5943639"/>
            <a:ext cx="8791313" cy="3966252"/>
          </a:xfrm>
          <a:prstGeom prst="rect">
            <a:avLst/>
          </a:prstGeom>
        </p:spPr>
      </p:pic>
      <p:pic>
        <p:nvPicPr>
          <p:cNvPr id="7" name="Picture 6">
            <a:extLst>
              <a:ext uri="{FF2B5EF4-FFF2-40B4-BE49-F238E27FC236}">
                <a16:creationId xmlns:a16="http://schemas.microsoft.com/office/drawing/2014/main" id="{5987F8D8-5795-4D66-B7B3-221CC0036790}"/>
              </a:ext>
            </a:extLst>
          </p:cNvPr>
          <p:cNvPicPr>
            <a:picLocks noChangeAspect="1"/>
          </p:cNvPicPr>
          <p:nvPr/>
        </p:nvPicPr>
        <p:blipFill>
          <a:blip r:embed="rId9"/>
          <a:stretch>
            <a:fillRect/>
          </a:stretch>
        </p:blipFill>
        <p:spPr>
          <a:xfrm>
            <a:off x="156558" y="1889603"/>
            <a:ext cx="8791314" cy="3873592"/>
          </a:xfrm>
          <a:prstGeom prst="rect">
            <a:avLst/>
          </a:prstGeom>
        </p:spPr>
      </p:pic>
      <p:pic>
        <p:nvPicPr>
          <p:cNvPr id="11" name="Picture 10">
            <a:extLst>
              <a:ext uri="{FF2B5EF4-FFF2-40B4-BE49-F238E27FC236}">
                <a16:creationId xmlns:a16="http://schemas.microsoft.com/office/drawing/2014/main" id="{782B181D-4F22-417A-A43F-6390097F94B4}"/>
              </a:ext>
            </a:extLst>
          </p:cNvPr>
          <p:cNvPicPr>
            <a:picLocks noChangeAspect="1"/>
          </p:cNvPicPr>
          <p:nvPr/>
        </p:nvPicPr>
        <p:blipFill>
          <a:blip r:embed="rId10"/>
          <a:stretch>
            <a:fillRect/>
          </a:stretch>
        </p:blipFill>
        <p:spPr>
          <a:xfrm>
            <a:off x="156559" y="5943639"/>
            <a:ext cx="8791312" cy="3966252"/>
          </a:xfrm>
          <a:prstGeom prst="rect">
            <a:avLst/>
          </a:prstGeom>
        </p:spPr>
      </p:pic>
    </p:spTree>
    <p:extLst>
      <p:ext uri="{BB962C8B-B14F-4D97-AF65-F5344CB8AC3E}">
        <p14:creationId xmlns:p14="http://schemas.microsoft.com/office/powerpoint/2010/main" val="11600348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3" name="Freeform 3"/>
          <p:cNvSpPr/>
          <p:nvPr/>
        </p:nvSpPr>
        <p:spPr>
          <a:xfrm rot="3567097">
            <a:off x="14624984" y="-2635166"/>
            <a:ext cx="5268632" cy="5150088"/>
          </a:xfrm>
          <a:custGeom>
            <a:avLst/>
            <a:gdLst/>
            <a:ahLst/>
            <a:cxnLst/>
            <a:rect l="l" t="t" r="r" b="b"/>
            <a:pathLst>
              <a:path w="5268632" h="5150088">
                <a:moveTo>
                  <a:pt x="0" y="0"/>
                </a:moveTo>
                <a:lnTo>
                  <a:pt x="5268632" y="0"/>
                </a:lnTo>
                <a:lnTo>
                  <a:pt x="5268632" y="5150088"/>
                </a:lnTo>
                <a:lnTo>
                  <a:pt x="0" y="5150088"/>
                </a:lnTo>
                <a:lnTo>
                  <a:pt x="0" y="0"/>
                </a:lnTo>
                <a:close/>
              </a:path>
            </a:pathLst>
          </a:custGeom>
          <a:blipFill>
            <a:blip r:embed="rId3"/>
            <a:stretch>
              <a:fillRect/>
            </a:stretch>
          </a:blipFill>
        </p:spPr>
      </p:sp>
      <p:sp>
        <p:nvSpPr>
          <p:cNvPr id="12" name="Freeform 12"/>
          <p:cNvSpPr/>
          <p:nvPr/>
        </p:nvSpPr>
        <p:spPr>
          <a:xfrm rot="3567097">
            <a:off x="-967133" y="7873757"/>
            <a:ext cx="5268632" cy="5150088"/>
          </a:xfrm>
          <a:custGeom>
            <a:avLst/>
            <a:gdLst/>
            <a:ahLst/>
            <a:cxnLst/>
            <a:rect l="l" t="t" r="r" b="b"/>
            <a:pathLst>
              <a:path w="5268632" h="5150088">
                <a:moveTo>
                  <a:pt x="0" y="0"/>
                </a:moveTo>
                <a:lnTo>
                  <a:pt x="5268632" y="0"/>
                </a:lnTo>
                <a:lnTo>
                  <a:pt x="5268632" y="5150088"/>
                </a:lnTo>
                <a:lnTo>
                  <a:pt x="0" y="5150088"/>
                </a:lnTo>
                <a:lnTo>
                  <a:pt x="0" y="0"/>
                </a:lnTo>
                <a:close/>
              </a:path>
            </a:pathLst>
          </a:custGeom>
          <a:blipFill>
            <a:blip r:embed="rId3"/>
            <a:stretch>
              <a:fillRect/>
            </a:stretch>
          </a:blipFill>
        </p:spPr>
      </p:sp>
      <p:sp>
        <p:nvSpPr>
          <p:cNvPr id="13" name="TextBox 13"/>
          <p:cNvSpPr txBox="1"/>
          <p:nvPr/>
        </p:nvSpPr>
        <p:spPr>
          <a:xfrm>
            <a:off x="2286000" y="409345"/>
            <a:ext cx="12926674" cy="950260"/>
          </a:xfrm>
          <a:prstGeom prst="rect">
            <a:avLst/>
          </a:prstGeom>
        </p:spPr>
        <p:txBody>
          <a:bodyPr wrap="square" lIns="0" tIns="0" rIns="0" bIns="0" rtlCol="0" anchor="t">
            <a:spAutoFit/>
          </a:bodyPr>
          <a:lstStyle/>
          <a:p>
            <a:pPr marL="0" lvl="0" indent="0" algn="ctr">
              <a:lnSpc>
                <a:spcPts val="7981"/>
              </a:lnSpc>
              <a:spcBef>
                <a:spcPct val="0"/>
              </a:spcBef>
            </a:pPr>
            <a:r>
              <a:rPr lang="en-US" sz="4700" b="1" dirty="0">
                <a:solidFill>
                  <a:srgbClr val="048AFF"/>
                </a:solidFill>
                <a:latin typeface="Now Bold"/>
                <a:ea typeface="Now Bold"/>
                <a:cs typeface="Now Bold"/>
                <a:sym typeface="Now Bold"/>
              </a:rPr>
              <a:t>Customer End :</a:t>
            </a:r>
            <a:r>
              <a:rPr lang="en-US" sz="4700" dirty="0">
                <a:solidFill>
                  <a:srgbClr val="048AFF"/>
                </a:solidFill>
                <a:latin typeface="Now Bold"/>
              </a:rPr>
              <a:t> Appointment Scheduling</a:t>
            </a:r>
          </a:p>
        </p:txBody>
      </p:sp>
      <p:pic>
        <p:nvPicPr>
          <p:cNvPr id="5" name="Picture 4">
            <a:extLst>
              <a:ext uri="{FF2B5EF4-FFF2-40B4-BE49-F238E27FC236}">
                <a16:creationId xmlns:a16="http://schemas.microsoft.com/office/drawing/2014/main" id="{738B54EB-7B5E-4C7E-AEFE-F2EF1C1331F7}"/>
              </a:ext>
            </a:extLst>
          </p:cNvPr>
          <p:cNvPicPr>
            <a:picLocks noChangeAspect="1"/>
          </p:cNvPicPr>
          <p:nvPr/>
        </p:nvPicPr>
        <p:blipFill>
          <a:blip r:embed="rId4"/>
          <a:stretch>
            <a:fillRect/>
          </a:stretch>
        </p:blipFill>
        <p:spPr>
          <a:xfrm>
            <a:off x="510195" y="1768952"/>
            <a:ext cx="8515218" cy="3821741"/>
          </a:xfrm>
          <a:prstGeom prst="rect">
            <a:avLst/>
          </a:prstGeom>
        </p:spPr>
      </p:pic>
      <p:pic>
        <p:nvPicPr>
          <p:cNvPr id="8" name="Picture 7">
            <a:extLst>
              <a:ext uri="{FF2B5EF4-FFF2-40B4-BE49-F238E27FC236}">
                <a16:creationId xmlns:a16="http://schemas.microsoft.com/office/drawing/2014/main" id="{67809EC9-2832-4203-9A64-008D2BC40611}"/>
              </a:ext>
            </a:extLst>
          </p:cNvPr>
          <p:cNvPicPr>
            <a:picLocks noChangeAspect="1"/>
          </p:cNvPicPr>
          <p:nvPr/>
        </p:nvPicPr>
        <p:blipFill>
          <a:blip r:embed="rId5"/>
          <a:stretch>
            <a:fillRect/>
          </a:stretch>
        </p:blipFill>
        <p:spPr>
          <a:xfrm>
            <a:off x="9262589" y="1768951"/>
            <a:ext cx="8630557" cy="3821742"/>
          </a:xfrm>
          <a:prstGeom prst="rect">
            <a:avLst/>
          </a:prstGeom>
        </p:spPr>
      </p:pic>
      <p:pic>
        <p:nvPicPr>
          <p:cNvPr id="11" name="Picture 10">
            <a:extLst>
              <a:ext uri="{FF2B5EF4-FFF2-40B4-BE49-F238E27FC236}">
                <a16:creationId xmlns:a16="http://schemas.microsoft.com/office/drawing/2014/main" id="{7FACC72F-E451-4517-857B-C22889A72E5A}"/>
              </a:ext>
            </a:extLst>
          </p:cNvPr>
          <p:cNvPicPr>
            <a:picLocks noChangeAspect="1"/>
          </p:cNvPicPr>
          <p:nvPr/>
        </p:nvPicPr>
        <p:blipFill>
          <a:blip r:embed="rId6"/>
          <a:stretch>
            <a:fillRect/>
          </a:stretch>
        </p:blipFill>
        <p:spPr>
          <a:xfrm>
            <a:off x="510195" y="5829300"/>
            <a:ext cx="8515218" cy="3751197"/>
          </a:xfrm>
          <a:prstGeom prst="rect">
            <a:avLst/>
          </a:prstGeom>
        </p:spPr>
      </p:pic>
      <p:pic>
        <p:nvPicPr>
          <p:cNvPr id="15" name="Picture 14">
            <a:extLst>
              <a:ext uri="{FF2B5EF4-FFF2-40B4-BE49-F238E27FC236}">
                <a16:creationId xmlns:a16="http://schemas.microsoft.com/office/drawing/2014/main" id="{E7EAA604-B93F-4337-9DD6-4EE600EA228F}"/>
              </a:ext>
            </a:extLst>
          </p:cNvPr>
          <p:cNvPicPr>
            <a:picLocks noChangeAspect="1"/>
          </p:cNvPicPr>
          <p:nvPr/>
        </p:nvPicPr>
        <p:blipFill>
          <a:blip r:embed="rId7"/>
          <a:stretch>
            <a:fillRect/>
          </a:stretch>
        </p:blipFill>
        <p:spPr>
          <a:xfrm>
            <a:off x="9262588" y="5829300"/>
            <a:ext cx="8630557" cy="3755428"/>
          </a:xfrm>
          <a:prstGeom prst="rect">
            <a:avLst/>
          </a:prstGeom>
        </p:spPr>
      </p:pic>
    </p:spTree>
    <p:extLst>
      <p:ext uri="{BB962C8B-B14F-4D97-AF65-F5344CB8AC3E}">
        <p14:creationId xmlns:p14="http://schemas.microsoft.com/office/powerpoint/2010/main" val="26030705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V="1">
            <a:off x="0" y="-14978"/>
            <a:ext cx="18288000" cy="10287000"/>
          </a:xfrm>
          <a:custGeom>
            <a:avLst/>
            <a:gdLst/>
            <a:ahLst/>
            <a:cxnLst/>
            <a:rect l="l" t="t" r="r" b="b"/>
            <a:pathLst>
              <a:path w="18288000" h="10287000">
                <a:moveTo>
                  <a:pt x="0" y="10287000"/>
                </a:moveTo>
                <a:lnTo>
                  <a:pt x="18288000" y="10287000"/>
                </a:lnTo>
                <a:lnTo>
                  <a:pt x="18288000" y="0"/>
                </a:lnTo>
                <a:lnTo>
                  <a:pt x="0" y="0"/>
                </a:lnTo>
                <a:lnTo>
                  <a:pt x="0" y="10287000"/>
                </a:lnTo>
                <a:close/>
              </a:path>
            </a:pathLst>
          </a:custGeom>
          <a:blipFill>
            <a:blip r:embed="rId2"/>
            <a:stretch>
              <a:fillRect t="-38888" b="-38888"/>
            </a:stretch>
          </a:blipFill>
        </p:spPr>
      </p:sp>
      <p:sp>
        <p:nvSpPr>
          <p:cNvPr id="3" name="Freeform 3"/>
          <p:cNvSpPr/>
          <p:nvPr/>
        </p:nvSpPr>
        <p:spPr>
          <a:xfrm>
            <a:off x="14589820" y="-6667500"/>
            <a:ext cx="9641780" cy="9629727"/>
          </a:xfrm>
          <a:custGeom>
            <a:avLst/>
            <a:gdLst/>
            <a:ahLst/>
            <a:cxnLst/>
            <a:rect l="l" t="t" r="r" b="b"/>
            <a:pathLst>
              <a:path w="9641780" h="9629727">
                <a:moveTo>
                  <a:pt x="0" y="0"/>
                </a:moveTo>
                <a:lnTo>
                  <a:pt x="9641780" y="0"/>
                </a:lnTo>
                <a:lnTo>
                  <a:pt x="9641780" y="9629728"/>
                </a:lnTo>
                <a:lnTo>
                  <a:pt x="0" y="9629728"/>
                </a:lnTo>
                <a:lnTo>
                  <a:pt x="0" y="0"/>
                </a:lnTo>
                <a:close/>
              </a:path>
            </a:pathLst>
          </a:custGeom>
          <a:blipFill>
            <a:blip r:embed="rId3"/>
            <a:stretch>
              <a:fillRect/>
            </a:stretch>
          </a:blipFill>
        </p:spPr>
      </p:sp>
      <p:sp>
        <p:nvSpPr>
          <p:cNvPr id="5" name="TextBox 5"/>
          <p:cNvSpPr txBox="1"/>
          <p:nvPr/>
        </p:nvSpPr>
        <p:spPr>
          <a:xfrm>
            <a:off x="4576835" y="647700"/>
            <a:ext cx="8991599" cy="1868460"/>
          </a:xfrm>
          <a:prstGeom prst="rect">
            <a:avLst/>
          </a:prstGeom>
        </p:spPr>
        <p:txBody>
          <a:bodyPr wrap="square" lIns="0" tIns="0" rIns="0" bIns="0" rtlCol="0" anchor="t">
            <a:spAutoFit/>
          </a:bodyPr>
          <a:lstStyle/>
          <a:p>
            <a:pPr algn="ctr">
              <a:lnSpc>
                <a:spcPts val="7427"/>
              </a:lnSpc>
            </a:pPr>
            <a:r>
              <a:rPr lang="en-US" sz="5400" b="1" dirty="0">
                <a:solidFill>
                  <a:srgbClr val="048AFF"/>
                </a:solidFill>
                <a:latin typeface="Now Bold"/>
                <a:ea typeface="Now Bold"/>
                <a:cs typeface="Now Bold"/>
                <a:sym typeface="Now Bold"/>
              </a:rPr>
              <a:t>Customer End : Agent Availability</a:t>
            </a:r>
            <a:endParaRPr lang="en-US" sz="5343" dirty="0">
              <a:solidFill>
                <a:srgbClr val="048AFF"/>
              </a:solidFill>
              <a:latin typeface="Now Bold"/>
            </a:endParaRPr>
          </a:p>
        </p:txBody>
      </p:sp>
      <p:sp>
        <p:nvSpPr>
          <p:cNvPr id="11" name="Freeform 11"/>
          <p:cNvSpPr/>
          <p:nvPr/>
        </p:nvSpPr>
        <p:spPr>
          <a:xfrm>
            <a:off x="-5943600" y="6743700"/>
            <a:ext cx="9641780" cy="9629727"/>
          </a:xfrm>
          <a:custGeom>
            <a:avLst/>
            <a:gdLst/>
            <a:ahLst/>
            <a:cxnLst/>
            <a:rect l="l" t="t" r="r" b="b"/>
            <a:pathLst>
              <a:path w="9641780" h="9629727">
                <a:moveTo>
                  <a:pt x="0" y="0"/>
                </a:moveTo>
                <a:lnTo>
                  <a:pt x="9641780" y="0"/>
                </a:lnTo>
                <a:lnTo>
                  <a:pt x="9641780" y="9629727"/>
                </a:lnTo>
                <a:lnTo>
                  <a:pt x="0" y="9629727"/>
                </a:lnTo>
                <a:lnTo>
                  <a:pt x="0" y="0"/>
                </a:lnTo>
                <a:close/>
              </a:path>
            </a:pathLst>
          </a:custGeom>
          <a:blipFill>
            <a:blip r:embed="rId3"/>
            <a:stretch>
              <a:fillRect/>
            </a:stretch>
          </a:blipFill>
        </p:spPr>
      </p:sp>
      <p:pic>
        <p:nvPicPr>
          <p:cNvPr id="6" name="Picture 5">
            <a:extLst>
              <a:ext uri="{FF2B5EF4-FFF2-40B4-BE49-F238E27FC236}">
                <a16:creationId xmlns:a16="http://schemas.microsoft.com/office/drawing/2014/main" id="{D60DCBE5-0912-4705-8BB0-3A21B4880BC2}"/>
              </a:ext>
            </a:extLst>
          </p:cNvPr>
          <p:cNvPicPr>
            <a:picLocks noChangeAspect="1"/>
          </p:cNvPicPr>
          <p:nvPr/>
        </p:nvPicPr>
        <p:blipFill>
          <a:blip r:embed="rId4"/>
          <a:stretch>
            <a:fillRect/>
          </a:stretch>
        </p:blipFill>
        <p:spPr>
          <a:xfrm>
            <a:off x="71170" y="3431107"/>
            <a:ext cx="9000444" cy="4271511"/>
          </a:xfrm>
          <a:prstGeom prst="rect">
            <a:avLst/>
          </a:prstGeom>
        </p:spPr>
      </p:pic>
      <p:pic>
        <p:nvPicPr>
          <p:cNvPr id="10" name="Picture 9">
            <a:extLst>
              <a:ext uri="{FF2B5EF4-FFF2-40B4-BE49-F238E27FC236}">
                <a16:creationId xmlns:a16="http://schemas.microsoft.com/office/drawing/2014/main" id="{72F318D2-512B-462E-8024-F46B38094DEA}"/>
              </a:ext>
            </a:extLst>
          </p:cNvPr>
          <p:cNvPicPr>
            <a:picLocks noChangeAspect="1"/>
          </p:cNvPicPr>
          <p:nvPr/>
        </p:nvPicPr>
        <p:blipFill>
          <a:blip r:embed="rId5"/>
          <a:stretch>
            <a:fillRect/>
          </a:stretch>
        </p:blipFill>
        <p:spPr>
          <a:xfrm>
            <a:off x="9142784" y="3431106"/>
            <a:ext cx="8991599" cy="4271511"/>
          </a:xfrm>
          <a:prstGeom prst="rect">
            <a:avLst/>
          </a:prstGeom>
        </p:spPr>
      </p:pic>
    </p:spTree>
    <p:extLst>
      <p:ext uri="{BB962C8B-B14F-4D97-AF65-F5344CB8AC3E}">
        <p14:creationId xmlns:p14="http://schemas.microsoft.com/office/powerpoint/2010/main" val="27833367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3" name="Freeform 3"/>
          <p:cNvSpPr/>
          <p:nvPr/>
        </p:nvSpPr>
        <p:spPr>
          <a:xfrm rot="3567097">
            <a:off x="14624984" y="-2635166"/>
            <a:ext cx="5268632" cy="5150088"/>
          </a:xfrm>
          <a:custGeom>
            <a:avLst/>
            <a:gdLst/>
            <a:ahLst/>
            <a:cxnLst/>
            <a:rect l="l" t="t" r="r" b="b"/>
            <a:pathLst>
              <a:path w="5268632" h="5150088">
                <a:moveTo>
                  <a:pt x="0" y="0"/>
                </a:moveTo>
                <a:lnTo>
                  <a:pt x="5268632" y="0"/>
                </a:lnTo>
                <a:lnTo>
                  <a:pt x="5268632" y="5150088"/>
                </a:lnTo>
                <a:lnTo>
                  <a:pt x="0" y="5150088"/>
                </a:lnTo>
                <a:lnTo>
                  <a:pt x="0" y="0"/>
                </a:lnTo>
                <a:close/>
              </a:path>
            </a:pathLst>
          </a:custGeom>
          <a:blipFill>
            <a:blip r:embed="rId3"/>
            <a:stretch>
              <a:fillRect/>
            </a:stretch>
          </a:blipFill>
        </p:spPr>
      </p:sp>
      <p:sp>
        <p:nvSpPr>
          <p:cNvPr id="12" name="Freeform 12"/>
          <p:cNvSpPr/>
          <p:nvPr/>
        </p:nvSpPr>
        <p:spPr>
          <a:xfrm rot="3567097">
            <a:off x="-967133" y="7873757"/>
            <a:ext cx="5268632" cy="5150088"/>
          </a:xfrm>
          <a:custGeom>
            <a:avLst/>
            <a:gdLst/>
            <a:ahLst/>
            <a:cxnLst/>
            <a:rect l="l" t="t" r="r" b="b"/>
            <a:pathLst>
              <a:path w="5268632" h="5150088">
                <a:moveTo>
                  <a:pt x="0" y="0"/>
                </a:moveTo>
                <a:lnTo>
                  <a:pt x="5268632" y="0"/>
                </a:lnTo>
                <a:lnTo>
                  <a:pt x="5268632" y="5150088"/>
                </a:lnTo>
                <a:lnTo>
                  <a:pt x="0" y="5150088"/>
                </a:lnTo>
                <a:lnTo>
                  <a:pt x="0" y="0"/>
                </a:lnTo>
                <a:close/>
              </a:path>
            </a:pathLst>
          </a:custGeom>
          <a:blipFill>
            <a:blip r:embed="rId3"/>
            <a:stretch>
              <a:fillRect/>
            </a:stretch>
          </a:blipFill>
        </p:spPr>
      </p:sp>
      <p:sp>
        <p:nvSpPr>
          <p:cNvPr id="13" name="TextBox 13"/>
          <p:cNvSpPr txBox="1"/>
          <p:nvPr/>
        </p:nvSpPr>
        <p:spPr>
          <a:xfrm>
            <a:off x="3918515" y="586387"/>
            <a:ext cx="10071371" cy="950260"/>
          </a:xfrm>
          <a:prstGeom prst="rect">
            <a:avLst/>
          </a:prstGeom>
        </p:spPr>
        <p:txBody>
          <a:bodyPr wrap="square" lIns="0" tIns="0" rIns="0" bIns="0" rtlCol="0" anchor="t">
            <a:spAutoFit/>
          </a:bodyPr>
          <a:lstStyle/>
          <a:p>
            <a:pPr marL="0" lvl="0" indent="0" algn="ctr">
              <a:lnSpc>
                <a:spcPts val="7981"/>
              </a:lnSpc>
              <a:spcBef>
                <a:spcPct val="0"/>
              </a:spcBef>
            </a:pPr>
            <a:r>
              <a:rPr lang="en-US" sz="4700" b="1" dirty="0">
                <a:solidFill>
                  <a:srgbClr val="048AFF"/>
                </a:solidFill>
                <a:latin typeface="Now Bold"/>
                <a:ea typeface="Now Bold"/>
                <a:cs typeface="Now Bold"/>
                <a:sym typeface="Now Bold"/>
              </a:rPr>
              <a:t>Customer End :</a:t>
            </a:r>
            <a:r>
              <a:rPr lang="en-US" sz="4700" dirty="0">
                <a:solidFill>
                  <a:srgbClr val="048AFF"/>
                </a:solidFill>
                <a:latin typeface="Now Bold"/>
              </a:rPr>
              <a:t>  Contact Us, Help</a:t>
            </a:r>
          </a:p>
        </p:txBody>
      </p:sp>
      <p:sp>
        <p:nvSpPr>
          <p:cNvPr id="14" name="Freeform 14"/>
          <p:cNvSpPr/>
          <p:nvPr/>
        </p:nvSpPr>
        <p:spPr>
          <a:xfrm>
            <a:off x="15789970" y="7837057"/>
            <a:ext cx="1469330" cy="1421243"/>
          </a:xfrm>
          <a:custGeom>
            <a:avLst/>
            <a:gdLst/>
            <a:ahLst/>
            <a:cxnLst/>
            <a:rect l="l" t="t" r="r" b="b"/>
            <a:pathLst>
              <a:path w="1469330" h="1421243">
                <a:moveTo>
                  <a:pt x="0" y="0"/>
                </a:moveTo>
                <a:lnTo>
                  <a:pt x="1469330" y="0"/>
                </a:lnTo>
                <a:lnTo>
                  <a:pt x="1469330" y="1421243"/>
                </a:lnTo>
                <a:lnTo>
                  <a:pt x="0" y="142124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34" name="Freeform 34"/>
          <p:cNvSpPr/>
          <p:nvPr/>
        </p:nvSpPr>
        <p:spPr>
          <a:xfrm rot="3567097">
            <a:off x="-1385063" y="-3257626"/>
            <a:ext cx="5268632" cy="5150088"/>
          </a:xfrm>
          <a:custGeom>
            <a:avLst/>
            <a:gdLst/>
            <a:ahLst/>
            <a:cxnLst/>
            <a:rect l="l" t="t" r="r" b="b"/>
            <a:pathLst>
              <a:path w="5268632" h="5150088">
                <a:moveTo>
                  <a:pt x="0" y="0"/>
                </a:moveTo>
                <a:lnTo>
                  <a:pt x="5268632" y="0"/>
                </a:lnTo>
                <a:lnTo>
                  <a:pt x="5268632" y="5150088"/>
                </a:lnTo>
                <a:lnTo>
                  <a:pt x="0" y="5150088"/>
                </a:lnTo>
                <a:lnTo>
                  <a:pt x="0" y="0"/>
                </a:lnTo>
                <a:close/>
              </a:path>
            </a:pathLst>
          </a:custGeom>
          <a:blipFill>
            <a:blip r:embed="rId3"/>
            <a:stretch>
              <a:fillRect/>
            </a:stretch>
          </a:blipFill>
        </p:spPr>
      </p:sp>
      <p:pic>
        <p:nvPicPr>
          <p:cNvPr id="6" name="Picture 5">
            <a:extLst>
              <a:ext uri="{FF2B5EF4-FFF2-40B4-BE49-F238E27FC236}">
                <a16:creationId xmlns:a16="http://schemas.microsoft.com/office/drawing/2014/main" id="{07372FD0-7711-4FFF-B2DE-92F7CEB54755}"/>
              </a:ext>
            </a:extLst>
          </p:cNvPr>
          <p:cNvPicPr>
            <a:picLocks noChangeAspect="1"/>
          </p:cNvPicPr>
          <p:nvPr/>
        </p:nvPicPr>
        <p:blipFill>
          <a:blip r:embed="rId6"/>
          <a:stretch>
            <a:fillRect/>
          </a:stretch>
        </p:blipFill>
        <p:spPr>
          <a:xfrm>
            <a:off x="5696197" y="6150604"/>
            <a:ext cx="6516009" cy="3781953"/>
          </a:xfrm>
          <a:prstGeom prst="rect">
            <a:avLst/>
          </a:prstGeom>
        </p:spPr>
      </p:pic>
      <p:pic>
        <p:nvPicPr>
          <p:cNvPr id="8" name="Picture 7">
            <a:extLst>
              <a:ext uri="{FF2B5EF4-FFF2-40B4-BE49-F238E27FC236}">
                <a16:creationId xmlns:a16="http://schemas.microsoft.com/office/drawing/2014/main" id="{D180F2A2-55E2-48F3-96BC-BB0D4B2ACC56}"/>
              </a:ext>
            </a:extLst>
          </p:cNvPr>
          <p:cNvPicPr>
            <a:picLocks noChangeAspect="1"/>
          </p:cNvPicPr>
          <p:nvPr/>
        </p:nvPicPr>
        <p:blipFill>
          <a:blip r:embed="rId7"/>
          <a:stretch>
            <a:fillRect/>
          </a:stretch>
        </p:blipFill>
        <p:spPr>
          <a:xfrm>
            <a:off x="538729" y="2245419"/>
            <a:ext cx="8415472" cy="3781953"/>
          </a:xfrm>
          <a:prstGeom prst="rect">
            <a:avLst/>
          </a:prstGeom>
        </p:spPr>
      </p:pic>
      <p:pic>
        <p:nvPicPr>
          <p:cNvPr id="10" name="Picture 9">
            <a:extLst>
              <a:ext uri="{FF2B5EF4-FFF2-40B4-BE49-F238E27FC236}">
                <a16:creationId xmlns:a16="http://schemas.microsoft.com/office/drawing/2014/main" id="{ED68D086-0BD2-4D04-B3B4-4A38750BEB32}"/>
              </a:ext>
            </a:extLst>
          </p:cNvPr>
          <p:cNvPicPr>
            <a:picLocks noChangeAspect="1"/>
          </p:cNvPicPr>
          <p:nvPr/>
        </p:nvPicPr>
        <p:blipFill>
          <a:blip r:embed="rId8"/>
          <a:stretch>
            <a:fillRect/>
          </a:stretch>
        </p:blipFill>
        <p:spPr>
          <a:xfrm>
            <a:off x="9116291" y="2274208"/>
            <a:ext cx="8438603" cy="3781954"/>
          </a:xfrm>
          <a:prstGeom prst="rect">
            <a:avLst/>
          </a:prstGeom>
        </p:spPr>
      </p:pic>
    </p:spTree>
    <p:extLst>
      <p:ext uri="{BB962C8B-B14F-4D97-AF65-F5344CB8AC3E}">
        <p14:creationId xmlns:p14="http://schemas.microsoft.com/office/powerpoint/2010/main" val="27357142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a:extLst>
              <a:ext uri="{FF2B5EF4-FFF2-40B4-BE49-F238E27FC236}">
                <a16:creationId xmlns:a16="http://schemas.microsoft.com/office/drawing/2014/main" id="{87AB64CB-7955-465A-8362-FC76B3134C3C}"/>
              </a:ext>
            </a:extLst>
          </p:cNvPr>
          <p:cNvSpPr/>
          <p:nvPr/>
        </p:nvSpPr>
        <p:spPr>
          <a:xfrm flipH="1" flipV="1">
            <a:off x="-120464" y="0"/>
            <a:ext cx="18408464"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3" name="Freeform 3">
            <a:extLst>
              <a:ext uri="{FF2B5EF4-FFF2-40B4-BE49-F238E27FC236}">
                <a16:creationId xmlns:a16="http://schemas.microsoft.com/office/drawing/2014/main" id="{42FF062C-58DC-4862-BF63-A98DFF6ED474}"/>
              </a:ext>
            </a:extLst>
          </p:cNvPr>
          <p:cNvSpPr/>
          <p:nvPr/>
        </p:nvSpPr>
        <p:spPr>
          <a:xfrm>
            <a:off x="-689719" y="-1276542"/>
            <a:ext cx="2556280" cy="2553085"/>
          </a:xfrm>
          <a:custGeom>
            <a:avLst/>
            <a:gdLst/>
            <a:ahLst/>
            <a:cxnLst/>
            <a:rect l="l" t="t" r="r" b="b"/>
            <a:pathLst>
              <a:path w="2556280" h="2553085">
                <a:moveTo>
                  <a:pt x="0" y="0"/>
                </a:moveTo>
                <a:lnTo>
                  <a:pt x="2556280" y="0"/>
                </a:lnTo>
                <a:lnTo>
                  <a:pt x="2556280" y="2553084"/>
                </a:lnTo>
                <a:lnTo>
                  <a:pt x="0" y="2553084"/>
                </a:lnTo>
                <a:lnTo>
                  <a:pt x="0" y="0"/>
                </a:lnTo>
                <a:close/>
              </a:path>
            </a:pathLst>
          </a:custGeom>
          <a:blipFill>
            <a:blip r:embed="rId3"/>
            <a:stretch>
              <a:fillRect/>
            </a:stretch>
          </a:blipFill>
        </p:spPr>
      </p:sp>
      <p:sp>
        <p:nvSpPr>
          <p:cNvPr id="4" name="Freeform 6">
            <a:extLst>
              <a:ext uri="{FF2B5EF4-FFF2-40B4-BE49-F238E27FC236}">
                <a16:creationId xmlns:a16="http://schemas.microsoft.com/office/drawing/2014/main" id="{19F92CD2-894C-47E5-A1B3-F14978B51449}"/>
              </a:ext>
            </a:extLst>
          </p:cNvPr>
          <p:cNvSpPr/>
          <p:nvPr/>
        </p:nvSpPr>
        <p:spPr>
          <a:xfrm>
            <a:off x="7584476" y="8616204"/>
            <a:ext cx="4010261" cy="4005248"/>
          </a:xfrm>
          <a:custGeom>
            <a:avLst/>
            <a:gdLst/>
            <a:ahLst/>
            <a:cxnLst/>
            <a:rect l="l" t="t" r="r" b="b"/>
            <a:pathLst>
              <a:path w="4010261" h="4005248">
                <a:moveTo>
                  <a:pt x="0" y="0"/>
                </a:moveTo>
                <a:lnTo>
                  <a:pt x="4010261" y="0"/>
                </a:lnTo>
                <a:lnTo>
                  <a:pt x="4010261" y="4005248"/>
                </a:lnTo>
                <a:lnTo>
                  <a:pt x="0" y="4005248"/>
                </a:lnTo>
                <a:lnTo>
                  <a:pt x="0" y="0"/>
                </a:lnTo>
                <a:close/>
              </a:path>
            </a:pathLst>
          </a:custGeom>
          <a:blipFill>
            <a:blip r:embed="rId3"/>
            <a:stretch>
              <a:fillRect/>
            </a:stretch>
          </a:blipFill>
        </p:spPr>
      </p:sp>
      <p:sp>
        <p:nvSpPr>
          <p:cNvPr id="5" name="TextBox 7">
            <a:extLst>
              <a:ext uri="{FF2B5EF4-FFF2-40B4-BE49-F238E27FC236}">
                <a16:creationId xmlns:a16="http://schemas.microsoft.com/office/drawing/2014/main" id="{28AD32E0-D363-4910-93E0-96D57D0F2B0C}"/>
              </a:ext>
            </a:extLst>
          </p:cNvPr>
          <p:cNvSpPr txBox="1"/>
          <p:nvPr/>
        </p:nvSpPr>
        <p:spPr>
          <a:xfrm>
            <a:off x="4141743" y="451040"/>
            <a:ext cx="10004514" cy="873316"/>
          </a:xfrm>
          <a:prstGeom prst="rect">
            <a:avLst/>
          </a:prstGeom>
        </p:spPr>
        <p:txBody>
          <a:bodyPr wrap="square" lIns="0" tIns="0" rIns="0" bIns="0" rtlCol="0" anchor="t">
            <a:spAutoFit/>
          </a:bodyPr>
          <a:lstStyle/>
          <a:p>
            <a:pPr algn="ctr">
              <a:lnSpc>
                <a:spcPts val="7173"/>
              </a:lnSpc>
            </a:pPr>
            <a:r>
              <a:rPr lang="en-US" sz="4700" b="1" dirty="0">
                <a:solidFill>
                  <a:srgbClr val="048AFF"/>
                </a:solidFill>
                <a:latin typeface="Now Bold"/>
                <a:ea typeface="Now Bold"/>
                <a:cs typeface="Now Bold"/>
                <a:sym typeface="Now Bold"/>
              </a:rPr>
              <a:t>Agent End : </a:t>
            </a:r>
            <a:r>
              <a:rPr lang="en-US" sz="4700" dirty="0">
                <a:solidFill>
                  <a:srgbClr val="048AFF"/>
                </a:solidFill>
                <a:latin typeface="Now Bold"/>
              </a:rPr>
              <a:t>Agent Login</a:t>
            </a:r>
          </a:p>
        </p:txBody>
      </p:sp>
      <p:sp>
        <p:nvSpPr>
          <p:cNvPr id="6" name="Freeform 9">
            <a:extLst>
              <a:ext uri="{FF2B5EF4-FFF2-40B4-BE49-F238E27FC236}">
                <a16:creationId xmlns:a16="http://schemas.microsoft.com/office/drawing/2014/main" id="{B2074A47-5C42-47CA-9FDC-A6D4404451BF}"/>
              </a:ext>
            </a:extLst>
          </p:cNvPr>
          <p:cNvSpPr/>
          <p:nvPr/>
        </p:nvSpPr>
        <p:spPr>
          <a:xfrm>
            <a:off x="-1676400" y="8039100"/>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4">
              <a:alphaModFix amt="67000"/>
              <a:extLst>
                <a:ext uri="{96DAC541-7B7A-43D3-8B79-37D633B846F1}">
                  <asvg:svgBlip xmlns:asvg="http://schemas.microsoft.com/office/drawing/2016/SVG/main" r:embed="rId5"/>
                </a:ext>
              </a:extLst>
            </a:blip>
            <a:stretch>
              <a:fillRect/>
            </a:stretch>
          </a:blipFill>
        </p:spPr>
        <p:txBody>
          <a:bodyPr/>
          <a:lstStyle/>
          <a:p>
            <a:endParaRPr lang="en-US" dirty="0"/>
          </a:p>
        </p:txBody>
      </p:sp>
      <p:sp>
        <p:nvSpPr>
          <p:cNvPr id="7" name="Freeform 10">
            <a:extLst>
              <a:ext uri="{FF2B5EF4-FFF2-40B4-BE49-F238E27FC236}">
                <a16:creationId xmlns:a16="http://schemas.microsoft.com/office/drawing/2014/main" id="{18285C85-11B9-4510-B66E-7C16548730B0}"/>
              </a:ext>
            </a:extLst>
          </p:cNvPr>
          <p:cNvSpPr/>
          <p:nvPr/>
        </p:nvSpPr>
        <p:spPr>
          <a:xfrm>
            <a:off x="14792965" y="-4982246"/>
            <a:ext cx="8083465" cy="8073361"/>
          </a:xfrm>
          <a:custGeom>
            <a:avLst/>
            <a:gdLst/>
            <a:ahLst/>
            <a:cxnLst/>
            <a:rect l="l" t="t" r="r" b="b"/>
            <a:pathLst>
              <a:path w="8083465" h="8073361">
                <a:moveTo>
                  <a:pt x="0" y="0"/>
                </a:moveTo>
                <a:lnTo>
                  <a:pt x="8083465" y="0"/>
                </a:lnTo>
                <a:lnTo>
                  <a:pt x="8083465" y="8073361"/>
                </a:lnTo>
                <a:lnTo>
                  <a:pt x="0" y="8073361"/>
                </a:lnTo>
                <a:lnTo>
                  <a:pt x="0" y="0"/>
                </a:lnTo>
                <a:close/>
              </a:path>
            </a:pathLst>
          </a:custGeom>
          <a:blipFill>
            <a:blip r:embed="rId3"/>
            <a:stretch>
              <a:fillRect/>
            </a:stretch>
          </a:blipFill>
        </p:spPr>
      </p:sp>
      <p:pic>
        <p:nvPicPr>
          <p:cNvPr id="14" name="Picture 13">
            <a:extLst>
              <a:ext uri="{FF2B5EF4-FFF2-40B4-BE49-F238E27FC236}">
                <a16:creationId xmlns:a16="http://schemas.microsoft.com/office/drawing/2014/main" id="{44C3D7A8-E85D-4EDB-BA19-DBA9EF59A099}"/>
              </a:ext>
            </a:extLst>
          </p:cNvPr>
          <p:cNvPicPr>
            <a:picLocks noChangeAspect="1"/>
          </p:cNvPicPr>
          <p:nvPr/>
        </p:nvPicPr>
        <p:blipFill>
          <a:blip r:embed="rId6"/>
          <a:stretch>
            <a:fillRect/>
          </a:stretch>
        </p:blipFill>
        <p:spPr>
          <a:xfrm>
            <a:off x="1853643" y="6348146"/>
            <a:ext cx="6887536" cy="3648584"/>
          </a:xfrm>
          <a:prstGeom prst="rect">
            <a:avLst/>
          </a:prstGeom>
        </p:spPr>
      </p:pic>
      <p:pic>
        <p:nvPicPr>
          <p:cNvPr id="18" name="Picture 17">
            <a:extLst>
              <a:ext uri="{FF2B5EF4-FFF2-40B4-BE49-F238E27FC236}">
                <a16:creationId xmlns:a16="http://schemas.microsoft.com/office/drawing/2014/main" id="{DC78B57F-83DC-4FA7-A916-BC32387F3ADE}"/>
              </a:ext>
            </a:extLst>
          </p:cNvPr>
          <p:cNvPicPr>
            <a:picLocks noChangeAspect="1"/>
          </p:cNvPicPr>
          <p:nvPr/>
        </p:nvPicPr>
        <p:blipFill>
          <a:blip r:embed="rId7"/>
          <a:stretch>
            <a:fillRect/>
          </a:stretch>
        </p:blipFill>
        <p:spPr>
          <a:xfrm>
            <a:off x="11002241" y="6348146"/>
            <a:ext cx="6087325" cy="3572374"/>
          </a:xfrm>
          <a:prstGeom prst="rect">
            <a:avLst/>
          </a:prstGeom>
        </p:spPr>
      </p:pic>
      <p:pic>
        <p:nvPicPr>
          <p:cNvPr id="20" name="Picture 19">
            <a:extLst>
              <a:ext uri="{FF2B5EF4-FFF2-40B4-BE49-F238E27FC236}">
                <a16:creationId xmlns:a16="http://schemas.microsoft.com/office/drawing/2014/main" id="{91D36CA4-2587-46F8-A181-4016330F9A58}"/>
              </a:ext>
            </a:extLst>
          </p:cNvPr>
          <p:cNvPicPr>
            <a:picLocks noChangeAspect="1"/>
          </p:cNvPicPr>
          <p:nvPr/>
        </p:nvPicPr>
        <p:blipFill>
          <a:blip r:embed="rId8"/>
          <a:stretch>
            <a:fillRect/>
          </a:stretch>
        </p:blipFill>
        <p:spPr>
          <a:xfrm>
            <a:off x="10920400" y="2014354"/>
            <a:ext cx="6251006" cy="3849000"/>
          </a:xfrm>
          <a:prstGeom prst="rect">
            <a:avLst/>
          </a:prstGeom>
        </p:spPr>
      </p:pic>
      <p:pic>
        <p:nvPicPr>
          <p:cNvPr id="9" name="Picture 8">
            <a:extLst>
              <a:ext uri="{FF2B5EF4-FFF2-40B4-BE49-F238E27FC236}">
                <a16:creationId xmlns:a16="http://schemas.microsoft.com/office/drawing/2014/main" id="{043489BC-A47D-4809-AFF7-F093B8E1565F}"/>
              </a:ext>
            </a:extLst>
          </p:cNvPr>
          <p:cNvPicPr>
            <a:picLocks noChangeAspect="1"/>
          </p:cNvPicPr>
          <p:nvPr/>
        </p:nvPicPr>
        <p:blipFill>
          <a:blip r:embed="rId9"/>
          <a:stretch>
            <a:fillRect/>
          </a:stretch>
        </p:blipFill>
        <p:spPr>
          <a:xfrm>
            <a:off x="555764" y="1871529"/>
            <a:ext cx="9483295" cy="4231982"/>
          </a:xfrm>
          <a:prstGeom prst="rect">
            <a:avLst/>
          </a:prstGeom>
        </p:spPr>
      </p:pic>
    </p:spTree>
    <p:extLst>
      <p:ext uri="{BB962C8B-B14F-4D97-AF65-F5344CB8AC3E}">
        <p14:creationId xmlns:p14="http://schemas.microsoft.com/office/powerpoint/2010/main" val="32126430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a:extLst>
              <a:ext uri="{FF2B5EF4-FFF2-40B4-BE49-F238E27FC236}">
                <a16:creationId xmlns:a16="http://schemas.microsoft.com/office/drawing/2014/main" id="{AB367801-CC04-4D3B-A751-8EFCFBC08DE6}"/>
              </a:ext>
            </a:extLst>
          </p:cNvPr>
          <p:cNvSpPr/>
          <p:nvPr/>
        </p:nvSpPr>
        <p:spPr>
          <a:xfrm flipH="1" flipV="1">
            <a:off x="-120464" y="0"/>
            <a:ext cx="18408464"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3" name="Freeform 3">
            <a:extLst>
              <a:ext uri="{FF2B5EF4-FFF2-40B4-BE49-F238E27FC236}">
                <a16:creationId xmlns:a16="http://schemas.microsoft.com/office/drawing/2014/main" id="{D329DD3C-4921-45DC-A11D-D4957557D3F5}"/>
              </a:ext>
            </a:extLst>
          </p:cNvPr>
          <p:cNvSpPr/>
          <p:nvPr/>
        </p:nvSpPr>
        <p:spPr>
          <a:xfrm>
            <a:off x="-689719" y="-1276542"/>
            <a:ext cx="2556280" cy="2553085"/>
          </a:xfrm>
          <a:custGeom>
            <a:avLst/>
            <a:gdLst/>
            <a:ahLst/>
            <a:cxnLst/>
            <a:rect l="l" t="t" r="r" b="b"/>
            <a:pathLst>
              <a:path w="2556280" h="2553085">
                <a:moveTo>
                  <a:pt x="0" y="0"/>
                </a:moveTo>
                <a:lnTo>
                  <a:pt x="2556280" y="0"/>
                </a:lnTo>
                <a:lnTo>
                  <a:pt x="2556280" y="2553084"/>
                </a:lnTo>
                <a:lnTo>
                  <a:pt x="0" y="2553084"/>
                </a:lnTo>
                <a:lnTo>
                  <a:pt x="0" y="0"/>
                </a:lnTo>
                <a:close/>
              </a:path>
            </a:pathLst>
          </a:custGeom>
          <a:blipFill>
            <a:blip r:embed="rId3"/>
            <a:stretch>
              <a:fillRect/>
            </a:stretch>
          </a:blipFill>
        </p:spPr>
      </p:sp>
      <p:sp>
        <p:nvSpPr>
          <p:cNvPr id="4" name="Freeform 6">
            <a:extLst>
              <a:ext uri="{FF2B5EF4-FFF2-40B4-BE49-F238E27FC236}">
                <a16:creationId xmlns:a16="http://schemas.microsoft.com/office/drawing/2014/main" id="{72BEE9D4-93BC-4E43-A727-6C02D7955BDF}"/>
              </a:ext>
            </a:extLst>
          </p:cNvPr>
          <p:cNvSpPr/>
          <p:nvPr/>
        </p:nvSpPr>
        <p:spPr>
          <a:xfrm>
            <a:off x="16969982" y="8828662"/>
            <a:ext cx="4010261" cy="4005248"/>
          </a:xfrm>
          <a:custGeom>
            <a:avLst/>
            <a:gdLst/>
            <a:ahLst/>
            <a:cxnLst/>
            <a:rect l="l" t="t" r="r" b="b"/>
            <a:pathLst>
              <a:path w="4010261" h="4005248">
                <a:moveTo>
                  <a:pt x="0" y="0"/>
                </a:moveTo>
                <a:lnTo>
                  <a:pt x="4010261" y="0"/>
                </a:lnTo>
                <a:lnTo>
                  <a:pt x="4010261" y="4005248"/>
                </a:lnTo>
                <a:lnTo>
                  <a:pt x="0" y="4005248"/>
                </a:lnTo>
                <a:lnTo>
                  <a:pt x="0" y="0"/>
                </a:lnTo>
                <a:close/>
              </a:path>
            </a:pathLst>
          </a:custGeom>
          <a:blipFill>
            <a:blip r:embed="rId3"/>
            <a:stretch>
              <a:fillRect/>
            </a:stretch>
          </a:blipFill>
        </p:spPr>
      </p:sp>
      <p:sp>
        <p:nvSpPr>
          <p:cNvPr id="5" name="TextBox 7">
            <a:extLst>
              <a:ext uri="{FF2B5EF4-FFF2-40B4-BE49-F238E27FC236}">
                <a16:creationId xmlns:a16="http://schemas.microsoft.com/office/drawing/2014/main" id="{3960DFFF-6597-4EA5-88D6-356268EC489A}"/>
              </a:ext>
            </a:extLst>
          </p:cNvPr>
          <p:cNvSpPr txBox="1"/>
          <p:nvPr/>
        </p:nvSpPr>
        <p:spPr>
          <a:xfrm>
            <a:off x="1177928" y="505416"/>
            <a:ext cx="15130295" cy="873316"/>
          </a:xfrm>
          <a:prstGeom prst="rect">
            <a:avLst/>
          </a:prstGeom>
        </p:spPr>
        <p:txBody>
          <a:bodyPr wrap="square" lIns="0" tIns="0" rIns="0" bIns="0" rtlCol="0" anchor="t">
            <a:spAutoFit/>
          </a:bodyPr>
          <a:lstStyle/>
          <a:p>
            <a:pPr algn="ctr">
              <a:lnSpc>
                <a:spcPts val="7173"/>
              </a:lnSpc>
            </a:pPr>
            <a:r>
              <a:rPr lang="en-US" sz="4700" b="1" dirty="0">
                <a:solidFill>
                  <a:srgbClr val="048AFF"/>
                </a:solidFill>
                <a:latin typeface="Now Bold"/>
                <a:ea typeface="Now Bold"/>
                <a:cs typeface="Now Bold"/>
                <a:sym typeface="Now Bold"/>
              </a:rPr>
              <a:t>Agent End : </a:t>
            </a:r>
            <a:r>
              <a:rPr lang="en-US" sz="4700" dirty="0">
                <a:solidFill>
                  <a:srgbClr val="048AFF"/>
                </a:solidFill>
                <a:latin typeface="Now Bold"/>
              </a:rPr>
              <a:t>Home, Schedule Availability</a:t>
            </a:r>
          </a:p>
        </p:txBody>
      </p:sp>
      <p:sp>
        <p:nvSpPr>
          <p:cNvPr id="6" name="Freeform 9">
            <a:extLst>
              <a:ext uri="{FF2B5EF4-FFF2-40B4-BE49-F238E27FC236}">
                <a16:creationId xmlns:a16="http://schemas.microsoft.com/office/drawing/2014/main" id="{4DA1974F-4ECD-43FF-9D89-57A552E1C60C}"/>
              </a:ext>
            </a:extLst>
          </p:cNvPr>
          <p:cNvSpPr/>
          <p:nvPr/>
        </p:nvSpPr>
        <p:spPr>
          <a:xfrm>
            <a:off x="-1676400" y="8039100"/>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4">
              <a:alphaModFix amt="67000"/>
              <a:extLst>
                <a:ext uri="{96DAC541-7B7A-43D3-8B79-37D633B846F1}">
                  <asvg:svgBlip xmlns:asvg="http://schemas.microsoft.com/office/drawing/2016/SVG/main" r:embed="rId5"/>
                </a:ext>
              </a:extLst>
            </a:blip>
            <a:stretch>
              <a:fillRect/>
            </a:stretch>
          </a:blipFill>
        </p:spPr>
        <p:txBody>
          <a:bodyPr/>
          <a:lstStyle/>
          <a:p>
            <a:endParaRPr lang="en-US" dirty="0"/>
          </a:p>
        </p:txBody>
      </p:sp>
      <p:sp>
        <p:nvSpPr>
          <p:cNvPr id="7" name="Freeform 10">
            <a:extLst>
              <a:ext uri="{FF2B5EF4-FFF2-40B4-BE49-F238E27FC236}">
                <a16:creationId xmlns:a16="http://schemas.microsoft.com/office/drawing/2014/main" id="{F00215DA-6AC2-4DA0-8C4F-64BA65814918}"/>
              </a:ext>
            </a:extLst>
          </p:cNvPr>
          <p:cNvSpPr/>
          <p:nvPr/>
        </p:nvSpPr>
        <p:spPr>
          <a:xfrm>
            <a:off x="14792965" y="-4982246"/>
            <a:ext cx="8083465" cy="8073361"/>
          </a:xfrm>
          <a:custGeom>
            <a:avLst/>
            <a:gdLst/>
            <a:ahLst/>
            <a:cxnLst/>
            <a:rect l="l" t="t" r="r" b="b"/>
            <a:pathLst>
              <a:path w="8083465" h="8073361">
                <a:moveTo>
                  <a:pt x="0" y="0"/>
                </a:moveTo>
                <a:lnTo>
                  <a:pt x="8083465" y="0"/>
                </a:lnTo>
                <a:lnTo>
                  <a:pt x="8083465" y="8073361"/>
                </a:lnTo>
                <a:lnTo>
                  <a:pt x="0" y="8073361"/>
                </a:lnTo>
                <a:lnTo>
                  <a:pt x="0" y="0"/>
                </a:lnTo>
                <a:close/>
              </a:path>
            </a:pathLst>
          </a:custGeom>
          <a:blipFill>
            <a:blip r:embed="rId3"/>
            <a:stretch>
              <a:fillRect/>
            </a:stretch>
          </a:blipFill>
        </p:spPr>
      </p:sp>
      <p:pic>
        <p:nvPicPr>
          <p:cNvPr id="11" name="Picture 10">
            <a:extLst>
              <a:ext uri="{FF2B5EF4-FFF2-40B4-BE49-F238E27FC236}">
                <a16:creationId xmlns:a16="http://schemas.microsoft.com/office/drawing/2014/main" id="{44595004-85A7-4E57-A42D-F86C7A8F9250}"/>
              </a:ext>
            </a:extLst>
          </p:cNvPr>
          <p:cNvPicPr>
            <a:picLocks noChangeAspect="1"/>
          </p:cNvPicPr>
          <p:nvPr/>
        </p:nvPicPr>
        <p:blipFill>
          <a:blip r:embed="rId6"/>
          <a:stretch>
            <a:fillRect/>
          </a:stretch>
        </p:blipFill>
        <p:spPr>
          <a:xfrm>
            <a:off x="566650" y="1940656"/>
            <a:ext cx="8176426" cy="3591403"/>
          </a:xfrm>
          <a:prstGeom prst="rect">
            <a:avLst/>
          </a:prstGeom>
        </p:spPr>
      </p:pic>
      <p:pic>
        <p:nvPicPr>
          <p:cNvPr id="15" name="Picture 14">
            <a:extLst>
              <a:ext uri="{FF2B5EF4-FFF2-40B4-BE49-F238E27FC236}">
                <a16:creationId xmlns:a16="http://schemas.microsoft.com/office/drawing/2014/main" id="{B9BC7074-48C3-4B16-8F14-9072ECA3C2C7}"/>
              </a:ext>
            </a:extLst>
          </p:cNvPr>
          <p:cNvPicPr>
            <a:picLocks noChangeAspect="1"/>
          </p:cNvPicPr>
          <p:nvPr/>
        </p:nvPicPr>
        <p:blipFill>
          <a:blip r:embed="rId7"/>
          <a:stretch>
            <a:fillRect/>
          </a:stretch>
        </p:blipFill>
        <p:spPr>
          <a:xfrm>
            <a:off x="9048306" y="1923018"/>
            <a:ext cx="8176426" cy="3606013"/>
          </a:xfrm>
          <a:prstGeom prst="rect">
            <a:avLst/>
          </a:prstGeom>
        </p:spPr>
      </p:pic>
      <p:pic>
        <p:nvPicPr>
          <p:cNvPr id="23" name="Picture 22">
            <a:extLst>
              <a:ext uri="{FF2B5EF4-FFF2-40B4-BE49-F238E27FC236}">
                <a16:creationId xmlns:a16="http://schemas.microsoft.com/office/drawing/2014/main" id="{E2F82AB7-C0CB-4187-AB75-31B4EEFD7CA2}"/>
              </a:ext>
            </a:extLst>
          </p:cNvPr>
          <p:cNvPicPr>
            <a:picLocks noChangeAspect="1"/>
          </p:cNvPicPr>
          <p:nvPr/>
        </p:nvPicPr>
        <p:blipFill>
          <a:blip r:embed="rId8"/>
          <a:stretch>
            <a:fillRect/>
          </a:stretch>
        </p:blipFill>
        <p:spPr>
          <a:xfrm>
            <a:off x="566651" y="5673866"/>
            <a:ext cx="8176426" cy="3697723"/>
          </a:xfrm>
          <a:prstGeom prst="rect">
            <a:avLst/>
          </a:prstGeom>
        </p:spPr>
      </p:pic>
      <p:pic>
        <p:nvPicPr>
          <p:cNvPr id="25" name="Picture 24">
            <a:extLst>
              <a:ext uri="{FF2B5EF4-FFF2-40B4-BE49-F238E27FC236}">
                <a16:creationId xmlns:a16="http://schemas.microsoft.com/office/drawing/2014/main" id="{DDE05412-9644-4BFF-A2D6-E9DA9AD5420A}"/>
              </a:ext>
            </a:extLst>
          </p:cNvPr>
          <p:cNvPicPr>
            <a:picLocks noChangeAspect="1"/>
          </p:cNvPicPr>
          <p:nvPr/>
        </p:nvPicPr>
        <p:blipFill>
          <a:blip r:embed="rId9"/>
          <a:stretch>
            <a:fillRect/>
          </a:stretch>
        </p:blipFill>
        <p:spPr>
          <a:xfrm>
            <a:off x="9059192" y="5673866"/>
            <a:ext cx="8176426" cy="3697723"/>
          </a:xfrm>
          <a:prstGeom prst="rect">
            <a:avLst/>
          </a:prstGeom>
        </p:spPr>
      </p:pic>
    </p:spTree>
    <p:extLst>
      <p:ext uri="{BB962C8B-B14F-4D97-AF65-F5344CB8AC3E}">
        <p14:creationId xmlns:p14="http://schemas.microsoft.com/office/powerpoint/2010/main" val="31135159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a:extLst>
              <a:ext uri="{FF2B5EF4-FFF2-40B4-BE49-F238E27FC236}">
                <a16:creationId xmlns:a16="http://schemas.microsoft.com/office/drawing/2014/main" id="{919550CA-74F8-4DAC-8B0A-FC00393FDC57}"/>
              </a:ext>
            </a:extLst>
          </p:cNvPr>
          <p:cNvSpPr/>
          <p:nvPr/>
        </p:nvSpPr>
        <p:spPr>
          <a:xfrm flipH="1" flipV="1">
            <a:off x="-120464" y="0"/>
            <a:ext cx="18408464"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3" name="Freeform 3">
            <a:extLst>
              <a:ext uri="{FF2B5EF4-FFF2-40B4-BE49-F238E27FC236}">
                <a16:creationId xmlns:a16="http://schemas.microsoft.com/office/drawing/2014/main" id="{A5639A88-0E8A-4EEF-92FF-D1F952839259}"/>
              </a:ext>
            </a:extLst>
          </p:cNvPr>
          <p:cNvSpPr/>
          <p:nvPr/>
        </p:nvSpPr>
        <p:spPr>
          <a:xfrm>
            <a:off x="-689719" y="-1276542"/>
            <a:ext cx="2556280" cy="2553085"/>
          </a:xfrm>
          <a:custGeom>
            <a:avLst/>
            <a:gdLst/>
            <a:ahLst/>
            <a:cxnLst/>
            <a:rect l="l" t="t" r="r" b="b"/>
            <a:pathLst>
              <a:path w="2556280" h="2553085">
                <a:moveTo>
                  <a:pt x="0" y="0"/>
                </a:moveTo>
                <a:lnTo>
                  <a:pt x="2556280" y="0"/>
                </a:lnTo>
                <a:lnTo>
                  <a:pt x="2556280" y="2553084"/>
                </a:lnTo>
                <a:lnTo>
                  <a:pt x="0" y="2553084"/>
                </a:lnTo>
                <a:lnTo>
                  <a:pt x="0" y="0"/>
                </a:lnTo>
                <a:close/>
              </a:path>
            </a:pathLst>
          </a:custGeom>
          <a:blipFill>
            <a:blip r:embed="rId3"/>
            <a:stretch>
              <a:fillRect/>
            </a:stretch>
          </a:blipFill>
        </p:spPr>
      </p:sp>
      <p:sp>
        <p:nvSpPr>
          <p:cNvPr id="4" name="Freeform 6">
            <a:extLst>
              <a:ext uri="{FF2B5EF4-FFF2-40B4-BE49-F238E27FC236}">
                <a16:creationId xmlns:a16="http://schemas.microsoft.com/office/drawing/2014/main" id="{0CDA9E26-B5C7-4266-8EB7-BE710A071DE8}"/>
              </a:ext>
            </a:extLst>
          </p:cNvPr>
          <p:cNvSpPr/>
          <p:nvPr/>
        </p:nvSpPr>
        <p:spPr>
          <a:xfrm>
            <a:off x="7584476" y="8616204"/>
            <a:ext cx="4010261" cy="4005248"/>
          </a:xfrm>
          <a:custGeom>
            <a:avLst/>
            <a:gdLst/>
            <a:ahLst/>
            <a:cxnLst/>
            <a:rect l="l" t="t" r="r" b="b"/>
            <a:pathLst>
              <a:path w="4010261" h="4005248">
                <a:moveTo>
                  <a:pt x="0" y="0"/>
                </a:moveTo>
                <a:lnTo>
                  <a:pt x="4010261" y="0"/>
                </a:lnTo>
                <a:lnTo>
                  <a:pt x="4010261" y="4005248"/>
                </a:lnTo>
                <a:lnTo>
                  <a:pt x="0" y="4005248"/>
                </a:lnTo>
                <a:lnTo>
                  <a:pt x="0" y="0"/>
                </a:lnTo>
                <a:close/>
              </a:path>
            </a:pathLst>
          </a:custGeom>
          <a:blipFill>
            <a:blip r:embed="rId3"/>
            <a:stretch>
              <a:fillRect/>
            </a:stretch>
          </a:blipFill>
        </p:spPr>
      </p:sp>
      <p:sp>
        <p:nvSpPr>
          <p:cNvPr id="5" name="TextBox 7">
            <a:extLst>
              <a:ext uri="{FF2B5EF4-FFF2-40B4-BE49-F238E27FC236}">
                <a16:creationId xmlns:a16="http://schemas.microsoft.com/office/drawing/2014/main" id="{F5577FE3-CF47-4BD5-A156-A89AE5B531D0}"/>
              </a:ext>
            </a:extLst>
          </p:cNvPr>
          <p:cNvSpPr txBox="1"/>
          <p:nvPr/>
        </p:nvSpPr>
        <p:spPr>
          <a:xfrm>
            <a:off x="2510317" y="780603"/>
            <a:ext cx="12611439" cy="873316"/>
          </a:xfrm>
          <a:prstGeom prst="rect">
            <a:avLst/>
          </a:prstGeom>
        </p:spPr>
        <p:txBody>
          <a:bodyPr wrap="square" lIns="0" tIns="0" rIns="0" bIns="0" rtlCol="0" anchor="t">
            <a:spAutoFit/>
          </a:bodyPr>
          <a:lstStyle/>
          <a:p>
            <a:pPr algn="ctr">
              <a:lnSpc>
                <a:spcPts val="7173"/>
              </a:lnSpc>
            </a:pPr>
            <a:r>
              <a:rPr lang="en-US" sz="4700" b="1" dirty="0">
                <a:solidFill>
                  <a:srgbClr val="048AFF"/>
                </a:solidFill>
                <a:latin typeface="Now Bold"/>
                <a:ea typeface="Now Bold"/>
                <a:cs typeface="Now Bold"/>
                <a:sym typeface="Now Bold"/>
              </a:rPr>
              <a:t>Agent End : View</a:t>
            </a:r>
            <a:r>
              <a:rPr lang="en-US" sz="4700" dirty="0">
                <a:solidFill>
                  <a:srgbClr val="048AFF"/>
                </a:solidFill>
                <a:latin typeface="Now Bold"/>
              </a:rPr>
              <a:t> Appointments</a:t>
            </a:r>
          </a:p>
        </p:txBody>
      </p:sp>
      <p:sp>
        <p:nvSpPr>
          <p:cNvPr id="6" name="Freeform 9">
            <a:extLst>
              <a:ext uri="{FF2B5EF4-FFF2-40B4-BE49-F238E27FC236}">
                <a16:creationId xmlns:a16="http://schemas.microsoft.com/office/drawing/2014/main" id="{9DC21337-1337-423C-906E-8F8CDAAD9289}"/>
              </a:ext>
            </a:extLst>
          </p:cNvPr>
          <p:cNvSpPr/>
          <p:nvPr/>
        </p:nvSpPr>
        <p:spPr>
          <a:xfrm>
            <a:off x="-1676400" y="8039100"/>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4">
              <a:alphaModFix amt="67000"/>
              <a:extLst>
                <a:ext uri="{96DAC541-7B7A-43D3-8B79-37D633B846F1}">
                  <asvg:svgBlip xmlns:asvg="http://schemas.microsoft.com/office/drawing/2016/SVG/main" r:embed="rId5"/>
                </a:ext>
              </a:extLst>
            </a:blip>
            <a:stretch>
              <a:fillRect/>
            </a:stretch>
          </a:blipFill>
        </p:spPr>
        <p:txBody>
          <a:bodyPr/>
          <a:lstStyle/>
          <a:p>
            <a:endParaRPr lang="en-US" dirty="0"/>
          </a:p>
        </p:txBody>
      </p:sp>
      <p:sp>
        <p:nvSpPr>
          <p:cNvPr id="7" name="Freeform 10">
            <a:extLst>
              <a:ext uri="{FF2B5EF4-FFF2-40B4-BE49-F238E27FC236}">
                <a16:creationId xmlns:a16="http://schemas.microsoft.com/office/drawing/2014/main" id="{85B9F13A-5759-49D1-B77E-689E71B7D4DE}"/>
              </a:ext>
            </a:extLst>
          </p:cNvPr>
          <p:cNvSpPr/>
          <p:nvPr/>
        </p:nvSpPr>
        <p:spPr>
          <a:xfrm>
            <a:off x="14792965" y="-4982246"/>
            <a:ext cx="8083465" cy="8073361"/>
          </a:xfrm>
          <a:custGeom>
            <a:avLst/>
            <a:gdLst/>
            <a:ahLst/>
            <a:cxnLst/>
            <a:rect l="l" t="t" r="r" b="b"/>
            <a:pathLst>
              <a:path w="8083465" h="8073361">
                <a:moveTo>
                  <a:pt x="0" y="0"/>
                </a:moveTo>
                <a:lnTo>
                  <a:pt x="8083465" y="0"/>
                </a:lnTo>
                <a:lnTo>
                  <a:pt x="8083465" y="8073361"/>
                </a:lnTo>
                <a:lnTo>
                  <a:pt x="0" y="8073361"/>
                </a:lnTo>
                <a:lnTo>
                  <a:pt x="0" y="0"/>
                </a:lnTo>
                <a:close/>
              </a:path>
            </a:pathLst>
          </a:custGeom>
          <a:blipFill>
            <a:blip r:embed="rId3"/>
            <a:stretch>
              <a:fillRect/>
            </a:stretch>
          </a:blipFill>
        </p:spPr>
      </p:sp>
      <p:pic>
        <p:nvPicPr>
          <p:cNvPr id="10" name="Picture 9">
            <a:extLst>
              <a:ext uri="{FF2B5EF4-FFF2-40B4-BE49-F238E27FC236}">
                <a16:creationId xmlns:a16="http://schemas.microsoft.com/office/drawing/2014/main" id="{341AFA3F-EC1C-41B0-8B8E-AB46229212E9}"/>
              </a:ext>
            </a:extLst>
          </p:cNvPr>
          <p:cNvPicPr>
            <a:picLocks noChangeAspect="1"/>
          </p:cNvPicPr>
          <p:nvPr/>
        </p:nvPicPr>
        <p:blipFill>
          <a:blip r:embed="rId6"/>
          <a:stretch>
            <a:fillRect/>
          </a:stretch>
        </p:blipFill>
        <p:spPr>
          <a:xfrm>
            <a:off x="695025" y="2961460"/>
            <a:ext cx="8176426" cy="3674884"/>
          </a:xfrm>
          <a:prstGeom prst="rect">
            <a:avLst/>
          </a:prstGeom>
        </p:spPr>
      </p:pic>
      <p:pic>
        <p:nvPicPr>
          <p:cNvPr id="12" name="Picture 11">
            <a:extLst>
              <a:ext uri="{FF2B5EF4-FFF2-40B4-BE49-F238E27FC236}">
                <a16:creationId xmlns:a16="http://schemas.microsoft.com/office/drawing/2014/main" id="{B2C0C832-A6F7-4E02-8D4E-9BC86BB5256C}"/>
              </a:ext>
            </a:extLst>
          </p:cNvPr>
          <p:cNvPicPr>
            <a:picLocks noChangeAspect="1"/>
          </p:cNvPicPr>
          <p:nvPr/>
        </p:nvPicPr>
        <p:blipFill>
          <a:blip r:embed="rId7"/>
          <a:stretch>
            <a:fillRect/>
          </a:stretch>
        </p:blipFill>
        <p:spPr>
          <a:xfrm>
            <a:off x="9156078" y="2961460"/>
            <a:ext cx="8187805" cy="3674884"/>
          </a:xfrm>
          <a:prstGeom prst="rect">
            <a:avLst/>
          </a:prstGeom>
        </p:spPr>
      </p:pic>
    </p:spTree>
    <p:extLst>
      <p:ext uri="{BB962C8B-B14F-4D97-AF65-F5344CB8AC3E}">
        <p14:creationId xmlns:p14="http://schemas.microsoft.com/office/powerpoint/2010/main" val="20624187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a:extLst>
              <a:ext uri="{FF2B5EF4-FFF2-40B4-BE49-F238E27FC236}">
                <a16:creationId xmlns:a16="http://schemas.microsoft.com/office/drawing/2014/main" id="{E079F724-5B70-4F51-954D-2209A6CE4FEF}"/>
              </a:ext>
            </a:extLst>
          </p:cNvPr>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3" name="Freeform 3">
            <a:extLst>
              <a:ext uri="{FF2B5EF4-FFF2-40B4-BE49-F238E27FC236}">
                <a16:creationId xmlns:a16="http://schemas.microsoft.com/office/drawing/2014/main" id="{216F56DC-6534-4550-AE10-24B7DB2A500A}"/>
              </a:ext>
            </a:extLst>
          </p:cNvPr>
          <p:cNvSpPr/>
          <p:nvPr/>
        </p:nvSpPr>
        <p:spPr>
          <a:xfrm rot="3567097">
            <a:off x="15164864" y="-3531465"/>
            <a:ext cx="5268632" cy="5150088"/>
          </a:xfrm>
          <a:custGeom>
            <a:avLst/>
            <a:gdLst/>
            <a:ahLst/>
            <a:cxnLst/>
            <a:rect l="l" t="t" r="r" b="b"/>
            <a:pathLst>
              <a:path w="5268632" h="5150088">
                <a:moveTo>
                  <a:pt x="0" y="0"/>
                </a:moveTo>
                <a:lnTo>
                  <a:pt x="5268632" y="0"/>
                </a:lnTo>
                <a:lnTo>
                  <a:pt x="5268632" y="5150088"/>
                </a:lnTo>
                <a:lnTo>
                  <a:pt x="0" y="5150088"/>
                </a:lnTo>
                <a:lnTo>
                  <a:pt x="0" y="0"/>
                </a:lnTo>
                <a:close/>
              </a:path>
            </a:pathLst>
          </a:custGeom>
          <a:blipFill>
            <a:blip r:embed="rId3"/>
            <a:stretch>
              <a:fillRect/>
            </a:stretch>
          </a:blipFill>
        </p:spPr>
      </p:sp>
      <p:sp>
        <p:nvSpPr>
          <p:cNvPr id="4" name="Freeform 12">
            <a:extLst>
              <a:ext uri="{FF2B5EF4-FFF2-40B4-BE49-F238E27FC236}">
                <a16:creationId xmlns:a16="http://schemas.microsoft.com/office/drawing/2014/main" id="{E89B8E9A-8A8C-4B31-B545-FDB1AAF29DF8}"/>
              </a:ext>
            </a:extLst>
          </p:cNvPr>
          <p:cNvSpPr/>
          <p:nvPr/>
        </p:nvSpPr>
        <p:spPr>
          <a:xfrm rot="3567097">
            <a:off x="-967133" y="7873757"/>
            <a:ext cx="5268632" cy="5150088"/>
          </a:xfrm>
          <a:custGeom>
            <a:avLst/>
            <a:gdLst/>
            <a:ahLst/>
            <a:cxnLst/>
            <a:rect l="l" t="t" r="r" b="b"/>
            <a:pathLst>
              <a:path w="5268632" h="5150088">
                <a:moveTo>
                  <a:pt x="0" y="0"/>
                </a:moveTo>
                <a:lnTo>
                  <a:pt x="5268632" y="0"/>
                </a:lnTo>
                <a:lnTo>
                  <a:pt x="5268632" y="5150088"/>
                </a:lnTo>
                <a:lnTo>
                  <a:pt x="0" y="5150088"/>
                </a:lnTo>
                <a:lnTo>
                  <a:pt x="0" y="0"/>
                </a:lnTo>
                <a:close/>
              </a:path>
            </a:pathLst>
          </a:custGeom>
          <a:blipFill>
            <a:blip r:embed="rId3"/>
            <a:stretch>
              <a:fillRect/>
            </a:stretch>
          </a:blipFill>
        </p:spPr>
      </p:sp>
      <p:sp>
        <p:nvSpPr>
          <p:cNvPr id="5" name="TextBox 13">
            <a:extLst>
              <a:ext uri="{FF2B5EF4-FFF2-40B4-BE49-F238E27FC236}">
                <a16:creationId xmlns:a16="http://schemas.microsoft.com/office/drawing/2014/main" id="{9AC099D9-51DA-4F04-81F1-8BF36E9207E9}"/>
              </a:ext>
            </a:extLst>
          </p:cNvPr>
          <p:cNvSpPr txBox="1"/>
          <p:nvPr/>
        </p:nvSpPr>
        <p:spPr>
          <a:xfrm>
            <a:off x="4335644" y="236710"/>
            <a:ext cx="9474742" cy="950260"/>
          </a:xfrm>
          <a:prstGeom prst="rect">
            <a:avLst/>
          </a:prstGeom>
        </p:spPr>
        <p:txBody>
          <a:bodyPr lIns="0" tIns="0" rIns="0" bIns="0" rtlCol="0" anchor="t">
            <a:spAutoFit/>
          </a:bodyPr>
          <a:lstStyle/>
          <a:p>
            <a:pPr marL="0" lvl="0" indent="0" algn="ctr">
              <a:lnSpc>
                <a:spcPts val="7981"/>
              </a:lnSpc>
              <a:spcBef>
                <a:spcPct val="0"/>
              </a:spcBef>
            </a:pPr>
            <a:r>
              <a:rPr lang="en-US" sz="4700" b="1" dirty="0">
                <a:solidFill>
                  <a:srgbClr val="048AFF"/>
                </a:solidFill>
                <a:latin typeface="Now Bold"/>
                <a:ea typeface="Now Bold"/>
                <a:cs typeface="Now Bold"/>
                <a:sym typeface="Now Bold"/>
              </a:rPr>
              <a:t>Admin End : </a:t>
            </a:r>
            <a:r>
              <a:rPr lang="en-US" sz="4700" dirty="0">
                <a:solidFill>
                  <a:srgbClr val="048AFF"/>
                </a:solidFill>
                <a:latin typeface="Now Bold"/>
              </a:rPr>
              <a:t>Home, Features</a:t>
            </a:r>
          </a:p>
        </p:txBody>
      </p:sp>
      <p:sp>
        <p:nvSpPr>
          <p:cNvPr id="6" name="Freeform 14">
            <a:extLst>
              <a:ext uri="{FF2B5EF4-FFF2-40B4-BE49-F238E27FC236}">
                <a16:creationId xmlns:a16="http://schemas.microsoft.com/office/drawing/2014/main" id="{953B188C-D1DE-48D8-9859-9E8646E2ED10}"/>
              </a:ext>
            </a:extLst>
          </p:cNvPr>
          <p:cNvSpPr/>
          <p:nvPr/>
        </p:nvSpPr>
        <p:spPr>
          <a:xfrm>
            <a:off x="15789970" y="7837057"/>
            <a:ext cx="1469330" cy="1421243"/>
          </a:xfrm>
          <a:custGeom>
            <a:avLst/>
            <a:gdLst/>
            <a:ahLst/>
            <a:cxnLst/>
            <a:rect l="l" t="t" r="r" b="b"/>
            <a:pathLst>
              <a:path w="1469330" h="1421243">
                <a:moveTo>
                  <a:pt x="0" y="0"/>
                </a:moveTo>
                <a:lnTo>
                  <a:pt x="1469330" y="0"/>
                </a:lnTo>
                <a:lnTo>
                  <a:pt x="1469330" y="1421243"/>
                </a:lnTo>
                <a:lnTo>
                  <a:pt x="0" y="142124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34">
            <a:extLst>
              <a:ext uri="{FF2B5EF4-FFF2-40B4-BE49-F238E27FC236}">
                <a16:creationId xmlns:a16="http://schemas.microsoft.com/office/drawing/2014/main" id="{C58A7BFF-91BE-422C-94F0-92C352B5FC6D}"/>
              </a:ext>
            </a:extLst>
          </p:cNvPr>
          <p:cNvSpPr/>
          <p:nvPr/>
        </p:nvSpPr>
        <p:spPr>
          <a:xfrm rot="3567097">
            <a:off x="-1385063" y="-3257626"/>
            <a:ext cx="5268632" cy="5150088"/>
          </a:xfrm>
          <a:custGeom>
            <a:avLst/>
            <a:gdLst/>
            <a:ahLst/>
            <a:cxnLst/>
            <a:rect l="l" t="t" r="r" b="b"/>
            <a:pathLst>
              <a:path w="5268632" h="5150088">
                <a:moveTo>
                  <a:pt x="0" y="0"/>
                </a:moveTo>
                <a:lnTo>
                  <a:pt x="5268632" y="0"/>
                </a:lnTo>
                <a:lnTo>
                  <a:pt x="5268632" y="5150088"/>
                </a:lnTo>
                <a:lnTo>
                  <a:pt x="0" y="5150088"/>
                </a:lnTo>
                <a:lnTo>
                  <a:pt x="0" y="0"/>
                </a:lnTo>
                <a:close/>
              </a:path>
            </a:pathLst>
          </a:custGeom>
          <a:blipFill>
            <a:blip r:embed="rId3"/>
            <a:stretch>
              <a:fillRect/>
            </a:stretch>
          </a:blipFill>
        </p:spPr>
      </p:sp>
      <p:pic>
        <p:nvPicPr>
          <p:cNvPr id="11" name="Picture 10">
            <a:extLst>
              <a:ext uri="{FF2B5EF4-FFF2-40B4-BE49-F238E27FC236}">
                <a16:creationId xmlns:a16="http://schemas.microsoft.com/office/drawing/2014/main" id="{4343BF42-4518-47C8-A522-29544C003C79}"/>
              </a:ext>
            </a:extLst>
          </p:cNvPr>
          <p:cNvPicPr>
            <a:picLocks noChangeAspect="1"/>
          </p:cNvPicPr>
          <p:nvPr/>
        </p:nvPicPr>
        <p:blipFill>
          <a:blip r:embed="rId6"/>
          <a:stretch>
            <a:fillRect/>
          </a:stretch>
        </p:blipFill>
        <p:spPr>
          <a:xfrm>
            <a:off x="538615" y="1637445"/>
            <a:ext cx="8534400" cy="3810679"/>
          </a:xfrm>
          <a:prstGeom prst="rect">
            <a:avLst/>
          </a:prstGeom>
        </p:spPr>
      </p:pic>
      <p:pic>
        <p:nvPicPr>
          <p:cNvPr id="16" name="Picture 15">
            <a:extLst>
              <a:ext uri="{FF2B5EF4-FFF2-40B4-BE49-F238E27FC236}">
                <a16:creationId xmlns:a16="http://schemas.microsoft.com/office/drawing/2014/main" id="{8010913C-B389-43EC-82EF-A1634BCE99F8}"/>
              </a:ext>
            </a:extLst>
          </p:cNvPr>
          <p:cNvPicPr>
            <a:picLocks noChangeAspect="1"/>
          </p:cNvPicPr>
          <p:nvPr/>
        </p:nvPicPr>
        <p:blipFill>
          <a:blip r:embed="rId7"/>
          <a:stretch>
            <a:fillRect/>
          </a:stretch>
        </p:blipFill>
        <p:spPr>
          <a:xfrm>
            <a:off x="538615" y="5571559"/>
            <a:ext cx="8534401" cy="3814187"/>
          </a:xfrm>
          <a:prstGeom prst="rect">
            <a:avLst/>
          </a:prstGeom>
        </p:spPr>
      </p:pic>
      <p:pic>
        <p:nvPicPr>
          <p:cNvPr id="18" name="Picture 17">
            <a:extLst>
              <a:ext uri="{FF2B5EF4-FFF2-40B4-BE49-F238E27FC236}">
                <a16:creationId xmlns:a16="http://schemas.microsoft.com/office/drawing/2014/main" id="{D5738B8E-A436-423D-96E2-EFFF32B7CAA5}"/>
              </a:ext>
            </a:extLst>
          </p:cNvPr>
          <p:cNvPicPr>
            <a:picLocks noChangeAspect="1"/>
          </p:cNvPicPr>
          <p:nvPr/>
        </p:nvPicPr>
        <p:blipFill>
          <a:blip r:embed="rId8"/>
          <a:stretch>
            <a:fillRect/>
          </a:stretch>
        </p:blipFill>
        <p:spPr>
          <a:xfrm>
            <a:off x="9193216" y="5549887"/>
            <a:ext cx="8742807" cy="3859379"/>
          </a:xfrm>
          <a:prstGeom prst="rect">
            <a:avLst/>
          </a:prstGeom>
        </p:spPr>
      </p:pic>
      <p:pic>
        <p:nvPicPr>
          <p:cNvPr id="9" name="Picture 8">
            <a:extLst>
              <a:ext uri="{FF2B5EF4-FFF2-40B4-BE49-F238E27FC236}">
                <a16:creationId xmlns:a16="http://schemas.microsoft.com/office/drawing/2014/main" id="{6F9AA272-8D04-4864-836C-F291D05364A6}"/>
              </a:ext>
            </a:extLst>
          </p:cNvPr>
          <p:cNvPicPr>
            <a:picLocks noChangeAspect="1"/>
          </p:cNvPicPr>
          <p:nvPr/>
        </p:nvPicPr>
        <p:blipFill>
          <a:blip r:embed="rId9"/>
          <a:stretch>
            <a:fillRect/>
          </a:stretch>
        </p:blipFill>
        <p:spPr>
          <a:xfrm>
            <a:off x="9214988" y="1637445"/>
            <a:ext cx="8721036" cy="3801422"/>
          </a:xfrm>
          <a:prstGeom prst="rect">
            <a:avLst/>
          </a:prstGeom>
        </p:spPr>
      </p:pic>
    </p:spTree>
    <p:extLst>
      <p:ext uri="{BB962C8B-B14F-4D97-AF65-F5344CB8AC3E}">
        <p14:creationId xmlns:p14="http://schemas.microsoft.com/office/powerpoint/2010/main" val="24466555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a:extLst>
              <a:ext uri="{FF2B5EF4-FFF2-40B4-BE49-F238E27FC236}">
                <a16:creationId xmlns:a16="http://schemas.microsoft.com/office/drawing/2014/main" id="{9CCD7EF4-F674-49AB-A91A-D2927434F0C0}"/>
              </a:ext>
            </a:extLst>
          </p:cNvPr>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3" name="Freeform 3">
            <a:extLst>
              <a:ext uri="{FF2B5EF4-FFF2-40B4-BE49-F238E27FC236}">
                <a16:creationId xmlns:a16="http://schemas.microsoft.com/office/drawing/2014/main" id="{3FAD6FD3-AB8E-4857-BBFF-DFBB1A5BD817}"/>
              </a:ext>
            </a:extLst>
          </p:cNvPr>
          <p:cNvSpPr/>
          <p:nvPr/>
        </p:nvSpPr>
        <p:spPr>
          <a:xfrm rot="3567097">
            <a:off x="14624984" y="-2635166"/>
            <a:ext cx="5268632" cy="5150088"/>
          </a:xfrm>
          <a:custGeom>
            <a:avLst/>
            <a:gdLst/>
            <a:ahLst/>
            <a:cxnLst/>
            <a:rect l="l" t="t" r="r" b="b"/>
            <a:pathLst>
              <a:path w="5268632" h="5150088">
                <a:moveTo>
                  <a:pt x="0" y="0"/>
                </a:moveTo>
                <a:lnTo>
                  <a:pt x="5268632" y="0"/>
                </a:lnTo>
                <a:lnTo>
                  <a:pt x="5268632" y="5150088"/>
                </a:lnTo>
                <a:lnTo>
                  <a:pt x="0" y="5150088"/>
                </a:lnTo>
                <a:lnTo>
                  <a:pt x="0" y="0"/>
                </a:lnTo>
                <a:close/>
              </a:path>
            </a:pathLst>
          </a:custGeom>
          <a:blipFill>
            <a:blip r:embed="rId3"/>
            <a:stretch>
              <a:fillRect/>
            </a:stretch>
          </a:blipFill>
        </p:spPr>
      </p:sp>
      <p:sp>
        <p:nvSpPr>
          <p:cNvPr id="4" name="Freeform 12">
            <a:extLst>
              <a:ext uri="{FF2B5EF4-FFF2-40B4-BE49-F238E27FC236}">
                <a16:creationId xmlns:a16="http://schemas.microsoft.com/office/drawing/2014/main" id="{C73C726F-5795-4433-BB79-64F9C6F8E6DE}"/>
              </a:ext>
            </a:extLst>
          </p:cNvPr>
          <p:cNvSpPr/>
          <p:nvPr/>
        </p:nvSpPr>
        <p:spPr>
          <a:xfrm rot="3567097">
            <a:off x="-967133" y="7873757"/>
            <a:ext cx="5268632" cy="5150088"/>
          </a:xfrm>
          <a:custGeom>
            <a:avLst/>
            <a:gdLst/>
            <a:ahLst/>
            <a:cxnLst/>
            <a:rect l="l" t="t" r="r" b="b"/>
            <a:pathLst>
              <a:path w="5268632" h="5150088">
                <a:moveTo>
                  <a:pt x="0" y="0"/>
                </a:moveTo>
                <a:lnTo>
                  <a:pt x="5268632" y="0"/>
                </a:lnTo>
                <a:lnTo>
                  <a:pt x="5268632" y="5150088"/>
                </a:lnTo>
                <a:lnTo>
                  <a:pt x="0" y="5150088"/>
                </a:lnTo>
                <a:lnTo>
                  <a:pt x="0" y="0"/>
                </a:lnTo>
                <a:close/>
              </a:path>
            </a:pathLst>
          </a:custGeom>
          <a:blipFill>
            <a:blip r:embed="rId3"/>
            <a:stretch>
              <a:fillRect/>
            </a:stretch>
          </a:blipFill>
        </p:spPr>
      </p:sp>
      <p:sp>
        <p:nvSpPr>
          <p:cNvPr id="5" name="TextBox 13">
            <a:extLst>
              <a:ext uri="{FF2B5EF4-FFF2-40B4-BE49-F238E27FC236}">
                <a16:creationId xmlns:a16="http://schemas.microsoft.com/office/drawing/2014/main" id="{B8862166-5A25-48B9-B13A-4DDC028664C8}"/>
              </a:ext>
            </a:extLst>
          </p:cNvPr>
          <p:cNvSpPr txBox="1"/>
          <p:nvPr/>
        </p:nvSpPr>
        <p:spPr>
          <a:xfrm>
            <a:off x="4038600" y="236701"/>
            <a:ext cx="10680971" cy="950260"/>
          </a:xfrm>
          <a:prstGeom prst="rect">
            <a:avLst/>
          </a:prstGeom>
        </p:spPr>
        <p:txBody>
          <a:bodyPr wrap="square" lIns="0" tIns="0" rIns="0" bIns="0" rtlCol="0" anchor="t">
            <a:spAutoFit/>
          </a:bodyPr>
          <a:lstStyle/>
          <a:p>
            <a:pPr marL="0" lvl="0" indent="0" algn="ctr">
              <a:lnSpc>
                <a:spcPts val="7981"/>
              </a:lnSpc>
              <a:spcBef>
                <a:spcPct val="0"/>
              </a:spcBef>
            </a:pPr>
            <a:r>
              <a:rPr lang="en-US" sz="4700" b="1" dirty="0">
                <a:solidFill>
                  <a:srgbClr val="048AFF"/>
                </a:solidFill>
                <a:latin typeface="Now Bold"/>
                <a:ea typeface="Now Bold"/>
                <a:cs typeface="Now Bold"/>
                <a:sym typeface="Now Bold"/>
              </a:rPr>
              <a:t>Admin End : </a:t>
            </a:r>
            <a:r>
              <a:rPr lang="en-US" sz="4700" dirty="0">
                <a:solidFill>
                  <a:srgbClr val="048AFF"/>
                </a:solidFill>
                <a:latin typeface="Now Bold"/>
              </a:rPr>
              <a:t>Features</a:t>
            </a:r>
          </a:p>
        </p:txBody>
      </p:sp>
      <p:pic>
        <p:nvPicPr>
          <p:cNvPr id="7" name="Picture 6">
            <a:extLst>
              <a:ext uri="{FF2B5EF4-FFF2-40B4-BE49-F238E27FC236}">
                <a16:creationId xmlns:a16="http://schemas.microsoft.com/office/drawing/2014/main" id="{0A744588-0531-4FD5-88CC-74BAB2651F69}"/>
              </a:ext>
            </a:extLst>
          </p:cNvPr>
          <p:cNvPicPr>
            <a:picLocks noChangeAspect="1"/>
          </p:cNvPicPr>
          <p:nvPr/>
        </p:nvPicPr>
        <p:blipFill>
          <a:blip r:embed="rId4"/>
          <a:stretch>
            <a:fillRect/>
          </a:stretch>
        </p:blipFill>
        <p:spPr>
          <a:xfrm>
            <a:off x="210451" y="1666714"/>
            <a:ext cx="8628749" cy="4057614"/>
          </a:xfrm>
          <a:prstGeom prst="rect">
            <a:avLst/>
          </a:prstGeom>
        </p:spPr>
      </p:pic>
      <p:pic>
        <p:nvPicPr>
          <p:cNvPr id="10" name="Picture 9">
            <a:extLst>
              <a:ext uri="{FF2B5EF4-FFF2-40B4-BE49-F238E27FC236}">
                <a16:creationId xmlns:a16="http://schemas.microsoft.com/office/drawing/2014/main" id="{9DC650BF-B02E-4C0B-9A7C-D1B91820D29E}"/>
              </a:ext>
            </a:extLst>
          </p:cNvPr>
          <p:cNvPicPr>
            <a:picLocks noChangeAspect="1"/>
          </p:cNvPicPr>
          <p:nvPr/>
        </p:nvPicPr>
        <p:blipFill>
          <a:blip r:embed="rId5"/>
          <a:stretch>
            <a:fillRect/>
          </a:stretch>
        </p:blipFill>
        <p:spPr>
          <a:xfrm>
            <a:off x="9144000" y="1650383"/>
            <a:ext cx="8933549" cy="4057613"/>
          </a:xfrm>
          <a:prstGeom prst="rect">
            <a:avLst/>
          </a:prstGeom>
        </p:spPr>
      </p:pic>
      <p:pic>
        <p:nvPicPr>
          <p:cNvPr id="13" name="Picture 12">
            <a:extLst>
              <a:ext uri="{FF2B5EF4-FFF2-40B4-BE49-F238E27FC236}">
                <a16:creationId xmlns:a16="http://schemas.microsoft.com/office/drawing/2014/main" id="{A8EFADED-CF81-4ED6-8BE9-C2DB4167DD40}"/>
              </a:ext>
            </a:extLst>
          </p:cNvPr>
          <p:cNvPicPr>
            <a:picLocks noChangeAspect="1"/>
          </p:cNvPicPr>
          <p:nvPr/>
        </p:nvPicPr>
        <p:blipFill>
          <a:blip r:embed="rId6"/>
          <a:stretch>
            <a:fillRect/>
          </a:stretch>
        </p:blipFill>
        <p:spPr>
          <a:xfrm>
            <a:off x="232222" y="5918475"/>
            <a:ext cx="8628749" cy="3844239"/>
          </a:xfrm>
          <a:prstGeom prst="rect">
            <a:avLst/>
          </a:prstGeom>
        </p:spPr>
      </p:pic>
      <p:pic>
        <p:nvPicPr>
          <p:cNvPr id="8" name="Picture 7">
            <a:extLst>
              <a:ext uri="{FF2B5EF4-FFF2-40B4-BE49-F238E27FC236}">
                <a16:creationId xmlns:a16="http://schemas.microsoft.com/office/drawing/2014/main" id="{F7006547-6B27-4741-9244-994D6EA2B261}"/>
              </a:ext>
            </a:extLst>
          </p:cNvPr>
          <p:cNvPicPr>
            <a:picLocks noChangeAspect="1"/>
          </p:cNvPicPr>
          <p:nvPr/>
        </p:nvPicPr>
        <p:blipFill>
          <a:blip r:embed="rId7"/>
          <a:stretch>
            <a:fillRect/>
          </a:stretch>
        </p:blipFill>
        <p:spPr>
          <a:xfrm>
            <a:off x="9144000" y="5902146"/>
            <a:ext cx="8911778" cy="3835174"/>
          </a:xfrm>
          <a:prstGeom prst="rect">
            <a:avLst/>
          </a:prstGeom>
        </p:spPr>
      </p:pic>
    </p:spTree>
    <p:extLst>
      <p:ext uri="{BB962C8B-B14F-4D97-AF65-F5344CB8AC3E}">
        <p14:creationId xmlns:p14="http://schemas.microsoft.com/office/powerpoint/2010/main" val="11224765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a:extLst>
              <a:ext uri="{FF2B5EF4-FFF2-40B4-BE49-F238E27FC236}">
                <a16:creationId xmlns:a16="http://schemas.microsoft.com/office/drawing/2014/main" id="{336F2321-1305-4BF6-B44D-737552425ECC}"/>
              </a:ext>
            </a:extLst>
          </p:cNvPr>
          <p:cNvSpPr/>
          <p:nvPr/>
        </p:nvSpPr>
        <p:spPr>
          <a:xfrm flipH="1" flipV="1">
            <a:off x="-120464" y="0"/>
            <a:ext cx="18408464"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3" name="Freeform 3">
            <a:extLst>
              <a:ext uri="{FF2B5EF4-FFF2-40B4-BE49-F238E27FC236}">
                <a16:creationId xmlns:a16="http://schemas.microsoft.com/office/drawing/2014/main" id="{38446958-C157-4028-99C5-9C109872D7D6}"/>
              </a:ext>
            </a:extLst>
          </p:cNvPr>
          <p:cNvSpPr/>
          <p:nvPr/>
        </p:nvSpPr>
        <p:spPr>
          <a:xfrm>
            <a:off x="-689719" y="-1276542"/>
            <a:ext cx="2556280" cy="2553085"/>
          </a:xfrm>
          <a:custGeom>
            <a:avLst/>
            <a:gdLst/>
            <a:ahLst/>
            <a:cxnLst/>
            <a:rect l="l" t="t" r="r" b="b"/>
            <a:pathLst>
              <a:path w="2556280" h="2553085">
                <a:moveTo>
                  <a:pt x="0" y="0"/>
                </a:moveTo>
                <a:lnTo>
                  <a:pt x="2556280" y="0"/>
                </a:lnTo>
                <a:lnTo>
                  <a:pt x="2556280" y="2553084"/>
                </a:lnTo>
                <a:lnTo>
                  <a:pt x="0" y="2553084"/>
                </a:lnTo>
                <a:lnTo>
                  <a:pt x="0" y="0"/>
                </a:lnTo>
                <a:close/>
              </a:path>
            </a:pathLst>
          </a:custGeom>
          <a:blipFill>
            <a:blip r:embed="rId3"/>
            <a:stretch>
              <a:fillRect/>
            </a:stretch>
          </a:blipFill>
        </p:spPr>
      </p:sp>
      <p:sp>
        <p:nvSpPr>
          <p:cNvPr id="4" name="Freeform 6">
            <a:extLst>
              <a:ext uri="{FF2B5EF4-FFF2-40B4-BE49-F238E27FC236}">
                <a16:creationId xmlns:a16="http://schemas.microsoft.com/office/drawing/2014/main" id="{C167333A-D8F1-4453-B6AA-76950C0B8996}"/>
              </a:ext>
            </a:extLst>
          </p:cNvPr>
          <p:cNvSpPr/>
          <p:nvPr/>
        </p:nvSpPr>
        <p:spPr>
          <a:xfrm>
            <a:off x="7584476" y="8616204"/>
            <a:ext cx="4010261" cy="4005248"/>
          </a:xfrm>
          <a:custGeom>
            <a:avLst/>
            <a:gdLst/>
            <a:ahLst/>
            <a:cxnLst/>
            <a:rect l="l" t="t" r="r" b="b"/>
            <a:pathLst>
              <a:path w="4010261" h="4005248">
                <a:moveTo>
                  <a:pt x="0" y="0"/>
                </a:moveTo>
                <a:lnTo>
                  <a:pt x="4010261" y="0"/>
                </a:lnTo>
                <a:lnTo>
                  <a:pt x="4010261" y="4005248"/>
                </a:lnTo>
                <a:lnTo>
                  <a:pt x="0" y="4005248"/>
                </a:lnTo>
                <a:lnTo>
                  <a:pt x="0" y="0"/>
                </a:lnTo>
                <a:close/>
              </a:path>
            </a:pathLst>
          </a:custGeom>
          <a:blipFill>
            <a:blip r:embed="rId3"/>
            <a:stretch>
              <a:fillRect/>
            </a:stretch>
          </a:blipFill>
        </p:spPr>
      </p:sp>
      <p:sp>
        <p:nvSpPr>
          <p:cNvPr id="5" name="TextBox 7">
            <a:extLst>
              <a:ext uri="{FF2B5EF4-FFF2-40B4-BE49-F238E27FC236}">
                <a16:creationId xmlns:a16="http://schemas.microsoft.com/office/drawing/2014/main" id="{5299B874-A759-407B-88AB-83FEF79F58AF}"/>
              </a:ext>
            </a:extLst>
          </p:cNvPr>
          <p:cNvSpPr txBox="1"/>
          <p:nvPr/>
        </p:nvSpPr>
        <p:spPr>
          <a:xfrm>
            <a:off x="2644513" y="995319"/>
            <a:ext cx="12611439" cy="873316"/>
          </a:xfrm>
          <a:prstGeom prst="rect">
            <a:avLst/>
          </a:prstGeom>
        </p:spPr>
        <p:txBody>
          <a:bodyPr wrap="square" lIns="0" tIns="0" rIns="0" bIns="0" rtlCol="0" anchor="t">
            <a:spAutoFit/>
          </a:bodyPr>
          <a:lstStyle/>
          <a:p>
            <a:pPr algn="ctr">
              <a:lnSpc>
                <a:spcPts val="7173"/>
              </a:lnSpc>
            </a:pPr>
            <a:r>
              <a:rPr lang="en-US" sz="4700" dirty="0">
                <a:solidFill>
                  <a:srgbClr val="048AFF"/>
                </a:solidFill>
                <a:latin typeface="Now Bold"/>
              </a:rPr>
              <a:t>AI Assist – Predict the Health charges</a:t>
            </a:r>
          </a:p>
        </p:txBody>
      </p:sp>
      <p:sp>
        <p:nvSpPr>
          <p:cNvPr id="6" name="Freeform 9">
            <a:extLst>
              <a:ext uri="{FF2B5EF4-FFF2-40B4-BE49-F238E27FC236}">
                <a16:creationId xmlns:a16="http://schemas.microsoft.com/office/drawing/2014/main" id="{456E2166-4BF2-4D13-AFD6-EE508EFA9C8C}"/>
              </a:ext>
            </a:extLst>
          </p:cNvPr>
          <p:cNvSpPr/>
          <p:nvPr/>
        </p:nvSpPr>
        <p:spPr>
          <a:xfrm>
            <a:off x="-1676400" y="8039100"/>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4">
              <a:alphaModFix amt="67000"/>
              <a:extLst>
                <a:ext uri="{96DAC541-7B7A-43D3-8B79-37D633B846F1}">
                  <asvg:svgBlip xmlns:asvg="http://schemas.microsoft.com/office/drawing/2016/SVG/main" r:embed="rId5"/>
                </a:ext>
              </a:extLst>
            </a:blip>
            <a:stretch>
              <a:fillRect/>
            </a:stretch>
          </a:blipFill>
        </p:spPr>
        <p:txBody>
          <a:bodyPr/>
          <a:lstStyle/>
          <a:p>
            <a:endParaRPr lang="en-US" dirty="0"/>
          </a:p>
        </p:txBody>
      </p:sp>
      <p:sp>
        <p:nvSpPr>
          <p:cNvPr id="7" name="Freeform 10">
            <a:extLst>
              <a:ext uri="{FF2B5EF4-FFF2-40B4-BE49-F238E27FC236}">
                <a16:creationId xmlns:a16="http://schemas.microsoft.com/office/drawing/2014/main" id="{FB5D84AE-B589-4204-93A3-97385FFF1037}"/>
              </a:ext>
            </a:extLst>
          </p:cNvPr>
          <p:cNvSpPr/>
          <p:nvPr/>
        </p:nvSpPr>
        <p:spPr>
          <a:xfrm>
            <a:off x="14792965" y="-4982246"/>
            <a:ext cx="8083465" cy="8073361"/>
          </a:xfrm>
          <a:custGeom>
            <a:avLst/>
            <a:gdLst/>
            <a:ahLst/>
            <a:cxnLst/>
            <a:rect l="l" t="t" r="r" b="b"/>
            <a:pathLst>
              <a:path w="8083465" h="8073361">
                <a:moveTo>
                  <a:pt x="0" y="0"/>
                </a:moveTo>
                <a:lnTo>
                  <a:pt x="8083465" y="0"/>
                </a:lnTo>
                <a:lnTo>
                  <a:pt x="8083465" y="8073361"/>
                </a:lnTo>
                <a:lnTo>
                  <a:pt x="0" y="8073361"/>
                </a:lnTo>
                <a:lnTo>
                  <a:pt x="0" y="0"/>
                </a:lnTo>
                <a:close/>
              </a:path>
            </a:pathLst>
          </a:custGeom>
          <a:blipFill>
            <a:blip r:embed="rId3"/>
            <a:stretch>
              <a:fillRect/>
            </a:stretch>
          </a:blipFill>
        </p:spPr>
      </p:sp>
      <p:pic>
        <p:nvPicPr>
          <p:cNvPr id="11" name="Picture 10">
            <a:extLst>
              <a:ext uri="{FF2B5EF4-FFF2-40B4-BE49-F238E27FC236}">
                <a16:creationId xmlns:a16="http://schemas.microsoft.com/office/drawing/2014/main" id="{A68CD67B-0B6A-43E5-8C7B-CBE80DB81B1A}"/>
              </a:ext>
            </a:extLst>
          </p:cNvPr>
          <p:cNvPicPr>
            <a:picLocks noChangeAspect="1"/>
          </p:cNvPicPr>
          <p:nvPr/>
        </p:nvPicPr>
        <p:blipFill>
          <a:blip r:embed="rId6"/>
          <a:stretch>
            <a:fillRect/>
          </a:stretch>
        </p:blipFill>
        <p:spPr>
          <a:xfrm>
            <a:off x="32657" y="3346100"/>
            <a:ext cx="8917576" cy="4253406"/>
          </a:xfrm>
          <a:prstGeom prst="rect">
            <a:avLst/>
          </a:prstGeom>
        </p:spPr>
      </p:pic>
      <p:pic>
        <p:nvPicPr>
          <p:cNvPr id="13" name="Picture 12">
            <a:extLst>
              <a:ext uri="{FF2B5EF4-FFF2-40B4-BE49-F238E27FC236}">
                <a16:creationId xmlns:a16="http://schemas.microsoft.com/office/drawing/2014/main" id="{FDEEF09C-94FF-4787-B08E-D0C96ACA639F}"/>
              </a:ext>
            </a:extLst>
          </p:cNvPr>
          <p:cNvPicPr>
            <a:picLocks noChangeAspect="1"/>
          </p:cNvPicPr>
          <p:nvPr/>
        </p:nvPicPr>
        <p:blipFill>
          <a:blip r:embed="rId7"/>
          <a:stretch>
            <a:fillRect/>
          </a:stretch>
        </p:blipFill>
        <p:spPr>
          <a:xfrm>
            <a:off x="9205010" y="3346100"/>
            <a:ext cx="8773213" cy="4253406"/>
          </a:xfrm>
          <a:prstGeom prst="rect">
            <a:avLst/>
          </a:prstGeom>
        </p:spPr>
      </p:pic>
    </p:spTree>
    <p:extLst>
      <p:ext uri="{BB962C8B-B14F-4D97-AF65-F5344CB8AC3E}">
        <p14:creationId xmlns:p14="http://schemas.microsoft.com/office/powerpoint/2010/main" val="6251244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3" name="Freeform 3"/>
          <p:cNvSpPr/>
          <p:nvPr/>
        </p:nvSpPr>
        <p:spPr>
          <a:xfrm rot="2223819">
            <a:off x="-4572963" y="4006074"/>
            <a:ext cx="9665112" cy="8771089"/>
          </a:xfrm>
          <a:custGeom>
            <a:avLst/>
            <a:gdLst/>
            <a:ahLst/>
            <a:cxnLst/>
            <a:rect l="l" t="t" r="r" b="b"/>
            <a:pathLst>
              <a:path w="9665112" h="8771089">
                <a:moveTo>
                  <a:pt x="0" y="0"/>
                </a:moveTo>
                <a:lnTo>
                  <a:pt x="9665112" y="0"/>
                </a:lnTo>
                <a:lnTo>
                  <a:pt x="9665112" y="8771089"/>
                </a:lnTo>
                <a:lnTo>
                  <a:pt x="0" y="8771089"/>
                </a:lnTo>
                <a:lnTo>
                  <a:pt x="0" y="0"/>
                </a:lnTo>
                <a:close/>
              </a:path>
            </a:pathLst>
          </a:custGeom>
          <a:blipFill>
            <a:blip r:embed="rId3"/>
            <a:stretch>
              <a:fillRect/>
            </a:stretch>
          </a:blipFill>
        </p:spPr>
      </p:sp>
      <p:grpSp>
        <p:nvGrpSpPr>
          <p:cNvPr id="4" name="Group 4"/>
          <p:cNvGrpSpPr/>
          <p:nvPr/>
        </p:nvGrpSpPr>
        <p:grpSpPr>
          <a:xfrm>
            <a:off x="5971740" y="1648649"/>
            <a:ext cx="6344521" cy="7111957"/>
            <a:chOff x="0" y="0"/>
            <a:chExt cx="1670985" cy="1873108"/>
          </a:xfrm>
        </p:grpSpPr>
        <p:sp>
          <p:nvSpPr>
            <p:cNvPr id="5" name="Freeform 5"/>
            <p:cNvSpPr/>
            <p:nvPr/>
          </p:nvSpPr>
          <p:spPr>
            <a:xfrm>
              <a:off x="0" y="0"/>
              <a:ext cx="1670985" cy="1873108"/>
            </a:xfrm>
            <a:custGeom>
              <a:avLst/>
              <a:gdLst/>
              <a:ahLst/>
              <a:cxnLst/>
              <a:rect l="l" t="t" r="r" b="b"/>
              <a:pathLst>
                <a:path w="1670985" h="1873108">
                  <a:moveTo>
                    <a:pt x="0" y="0"/>
                  </a:moveTo>
                  <a:lnTo>
                    <a:pt x="1670985" y="0"/>
                  </a:lnTo>
                  <a:lnTo>
                    <a:pt x="1670985" y="1873108"/>
                  </a:lnTo>
                  <a:lnTo>
                    <a:pt x="0" y="1873108"/>
                  </a:lnTo>
                  <a:close/>
                </a:path>
              </a:pathLst>
            </a:custGeom>
            <a:solidFill>
              <a:srgbClr val="000000">
                <a:alpha val="0"/>
              </a:srgbClr>
            </a:solidFill>
            <a:ln w="38100" cap="sq">
              <a:solidFill>
                <a:srgbClr val="048AFF"/>
              </a:solidFill>
              <a:prstDash val="solid"/>
              <a:miter/>
            </a:ln>
          </p:spPr>
        </p:sp>
        <p:sp>
          <p:nvSpPr>
            <p:cNvPr id="6" name="TextBox 6"/>
            <p:cNvSpPr txBox="1"/>
            <p:nvPr/>
          </p:nvSpPr>
          <p:spPr>
            <a:xfrm>
              <a:off x="0" y="-9525"/>
              <a:ext cx="812800" cy="822325"/>
            </a:xfrm>
            <a:prstGeom prst="rect">
              <a:avLst/>
            </a:prstGeom>
          </p:spPr>
          <p:txBody>
            <a:bodyPr lIns="50800" tIns="50800" rIns="50800" bIns="50800" rtlCol="0" anchor="ctr"/>
            <a:lstStyle/>
            <a:p>
              <a:pPr algn="ctr">
                <a:lnSpc>
                  <a:spcPts val="3131"/>
                </a:lnSpc>
              </a:pPr>
              <a:endParaRPr/>
            </a:p>
          </p:txBody>
        </p:sp>
      </p:grpSp>
      <p:sp>
        <p:nvSpPr>
          <p:cNvPr id="7" name="Freeform 7"/>
          <p:cNvSpPr/>
          <p:nvPr/>
        </p:nvSpPr>
        <p:spPr>
          <a:xfrm>
            <a:off x="15132358" y="7708556"/>
            <a:ext cx="1769644" cy="1711728"/>
          </a:xfrm>
          <a:custGeom>
            <a:avLst/>
            <a:gdLst/>
            <a:ahLst/>
            <a:cxnLst/>
            <a:rect l="l" t="t" r="r" b="b"/>
            <a:pathLst>
              <a:path w="1769644" h="1711728">
                <a:moveTo>
                  <a:pt x="0" y="0"/>
                </a:moveTo>
                <a:lnTo>
                  <a:pt x="1769644" y="0"/>
                </a:lnTo>
                <a:lnTo>
                  <a:pt x="1769644" y="1711729"/>
                </a:lnTo>
                <a:lnTo>
                  <a:pt x="0" y="171172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TextBox 8"/>
          <p:cNvSpPr txBox="1"/>
          <p:nvPr/>
        </p:nvSpPr>
        <p:spPr>
          <a:xfrm>
            <a:off x="6162849" y="3516699"/>
            <a:ext cx="5998941" cy="4374724"/>
          </a:xfrm>
          <a:prstGeom prst="rect">
            <a:avLst/>
          </a:prstGeom>
        </p:spPr>
        <p:txBody>
          <a:bodyPr wrap="square" lIns="0" tIns="0" rIns="0" bIns="0" rtlCol="0" anchor="t">
            <a:spAutoFit/>
          </a:bodyPr>
          <a:lstStyle/>
          <a:p>
            <a:pPr marL="595784" lvl="1" indent="-297892">
              <a:lnSpc>
                <a:spcPts val="4304"/>
              </a:lnSpc>
              <a:buFont typeface="Arial"/>
              <a:buChar char="•"/>
            </a:pPr>
            <a:r>
              <a:rPr lang="en-US" sz="2759" dirty="0">
                <a:solidFill>
                  <a:srgbClr val="FFFAEB"/>
                </a:solidFill>
                <a:latin typeface="DM Sans Italics"/>
              </a:rPr>
              <a:t>Introduction</a:t>
            </a:r>
          </a:p>
          <a:p>
            <a:pPr marL="595784" lvl="1" indent="-297892">
              <a:lnSpc>
                <a:spcPts val="4304"/>
              </a:lnSpc>
              <a:buFont typeface="Arial"/>
              <a:buChar char="•"/>
            </a:pPr>
            <a:r>
              <a:rPr lang="en-US" sz="2759" dirty="0">
                <a:solidFill>
                  <a:srgbClr val="FFFAEB"/>
                </a:solidFill>
                <a:latin typeface="DM Sans Italics"/>
              </a:rPr>
              <a:t>Project Overview</a:t>
            </a:r>
          </a:p>
          <a:p>
            <a:pPr marL="1052984" lvl="2" indent="-297892">
              <a:lnSpc>
                <a:spcPts val="4304"/>
              </a:lnSpc>
              <a:buFont typeface="Arial"/>
              <a:buChar char="•"/>
            </a:pPr>
            <a:r>
              <a:rPr lang="en-US" sz="2759" dirty="0">
                <a:solidFill>
                  <a:srgbClr val="FFFAEB"/>
                </a:solidFill>
                <a:latin typeface="DM Sans Italics"/>
              </a:rPr>
              <a:t>Key Features</a:t>
            </a:r>
          </a:p>
          <a:p>
            <a:pPr marL="1052984" lvl="2" indent="-297892">
              <a:lnSpc>
                <a:spcPts val="4304"/>
              </a:lnSpc>
              <a:buFont typeface="Arial"/>
              <a:buChar char="•"/>
            </a:pPr>
            <a:r>
              <a:rPr lang="en-US" sz="2759" dirty="0">
                <a:solidFill>
                  <a:srgbClr val="FFFAEB"/>
                </a:solidFill>
                <a:latin typeface="DM Sans Italics"/>
              </a:rPr>
              <a:t>Milestones </a:t>
            </a:r>
          </a:p>
          <a:p>
            <a:pPr marL="1052984" lvl="2" indent="-297892">
              <a:lnSpc>
                <a:spcPts val="4304"/>
              </a:lnSpc>
              <a:buFont typeface="Arial"/>
              <a:buChar char="•"/>
            </a:pPr>
            <a:r>
              <a:rPr lang="en-US" sz="2759" dirty="0">
                <a:solidFill>
                  <a:srgbClr val="FFFAEB"/>
                </a:solidFill>
                <a:latin typeface="DM Sans Italics"/>
              </a:rPr>
              <a:t>Features in Detail</a:t>
            </a:r>
          </a:p>
          <a:p>
            <a:pPr marL="595784" lvl="1" indent="-297892">
              <a:lnSpc>
                <a:spcPts val="4304"/>
              </a:lnSpc>
              <a:buFont typeface="Arial"/>
              <a:buChar char="•"/>
            </a:pPr>
            <a:r>
              <a:rPr lang="en-US" sz="2759" dirty="0">
                <a:solidFill>
                  <a:srgbClr val="FFFAEB"/>
                </a:solidFill>
                <a:latin typeface="DM Sans Italics"/>
              </a:rPr>
              <a:t>Database Schema</a:t>
            </a:r>
          </a:p>
          <a:p>
            <a:pPr marL="595784" lvl="1" indent="-297892">
              <a:lnSpc>
                <a:spcPts val="4304"/>
              </a:lnSpc>
              <a:buFont typeface="Arial"/>
              <a:buChar char="•"/>
            </a:pPr>
            <a:r>
              <a:rPr lang="en-US" sz="2759" dirty="0">
                <a:solidFill>
                  <a:srgbClr val="FFFAEB"/>
                </a:solidFill>
                <a:latin typeface="DM Sans Italics"/>
              </a:rPr>
              <a:t>Front End Pages</a:t>
            </a:r>
          </a:p>
          <a:p>
            <a:pPr marL="595784" lvl="1" indent="-297892">
              <a:lnSpc>
                <a:spcPts val="4304"/>
              </a:lnSpc>
              <a:buFont typeface="Arial"/>
              <a:buChar char="•"/>
            </a:pPr>
            <a:r>
              <a:rPr lang="en-US" sz="2759" dirty="0">
                <a:solidFill>
                  <a:srgbClr val="FFFAEB"/>
                </a:solidFill>
                <a:latin typeface="DM Sans Italics"/>
              </a:rPr>
              <a:t>Conclusion</a:t>
            </a:r>
          </a:p>
        </p:txBody>
      </p:sp>
      <p:sp>
        <p:nvSpPr>
          <p:cNvPr id="9" name="TextBox 9"/>
          <p:cNvSpPr txBox="1"/>
          <p:nvPr/>
        </p:nvSpPr>
        <p:spPr>
          <a:xfrm>
            <a:off x="6728644" y="1794630"/>
            <a:ext cx="4830711" cy="775160"/>
          </a:xfrm>
          <a:prstGeom prst="rect">
            <a:avLst/>
          </a:prstGeom>
        </p:spPr>
        <p:txBody>
          <a:bodyPr lIns="0" tIns="0" rIns="0" bIns="0" rtlCol="0" anchor="t">
            <a:spAutoFit/>
          </a:bodyPr>
          <a:lstStyle/>
          <a:p>
            <a:pPr algn="ctr">
              <a:lnSpc>
                <a:spcPts val="6374"/>
              </a:lnSpc>
            </a:pPr>
            <a:r>
              <a:rPr lang="en-US" sz="4586" spc="311">
                <a:solidFill>
                  <a:srgbClr val="048AFF"/>
                </a:solidFill>
                <a:latin typeface="Now Bold"/>
              </a:rPr>
              <a:t>Overview</a:t>
            </a:r>
          </a:p>
        </p:txBody>
      </p:sp>
      <p:grpSp>
        <p:nvGrpSpPr>
          <p:cNvPr id="10" name="Group 10"/>
          <p:cNvGrpSpPr/>
          <p:nvPr/>
        </p:nvGrpSpPr>
        <p:grpSpPr>
          <a:xfrm>
            <a:off x="16017180" y="-1431186"/>
            <a:ext cx="3656258" cy="3656258"/>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48AFF">
                    <a:alpha val="100000"/>
                  </a:srgbClr>
                </a:gs>
                <a:gs pos="100000">
                  <a:srgbClr val="B100E8">
                    <a:alpha val="100000"/>
                  </a:srgbClr>
                </a:gs>
              </a:gsLst>
              <a:path path="circle">
                <a:fillToRect r="100000" b="100000"/>
              </a:path>
              <a:tileRect l="-100000" t="-100000"/>
            </a:gradFill>
          </p:spPr>
        </p:sp>
        <p:sp>
          <p:nvSpPr>
            <p:cNvPr id="12" name="TextBox 12"/>
            <p:cNvSpPr txBox="1"/>
            <p:nvPr/>
          </p:nvSpPr>
          <p:spPr>
            <a:xfrm>
              <a:off x="76200" y="66675"/>
              <a:ext cx="660400" cy="669925"/>
            </a:xfrm>
            <a:prstGeom prst="rect">
              <a:avLst/>
            </a:prstGeom>
          </p:spPr>
          <p:txBody>
            <a:bodyPr lIns="50800" tIns="50800" rIns="50800" bIns="50800" rtlCol="0" anchor="ctr"/>
            <a:lstStyle/>
            <a:p>
              <a:pPr algn="ctr">
                <a:lnSpc>
                  <a:spcPts val="3131"/>
                </a:lnSpc>
              </a:pPr>
              <a:endParaRPr/>
            </a:p>
          </p:txBody>
        </p:sp>
      </p:grpSp>
      <p:sp>
        <p:nvSpPr>
          <p:cNvPr id="13" name="AutoShape 13"/>
          <p:cNvSpPr/>
          <p:nvPr/>
        </p:nvSpPr>
        <p:spPr>
          <a:xfrm>
            <a:off x="6085397" y="2796124"/>
            <a:ext cx="6076393" cy="0"/>
          </a:xfrm>
          <a:prstGeom prst="line">
            <a:avLst/>
          </a:prstGeom>
          <a:ln w="38100" cap="flat">
            <a:solidFill>
              <a:srgbClr val="048AFF"/>
            </a:solidFill>
            <a:prstDash val="solid"/>
            <a:headEnd type="none" w="sm" len="sm"/>
            <a:tailEnd type="none" w="sm" len="sm"/>
          </a:ln>
        </p:spPr>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V="1">
            <a:off x="0" y="0"/>
            <a:ext cx="18288000" cy="10287000"/>
          </a:xfrm>
          <a:custGeom>
            <a:avLst/>
            <a:gdLst/>
            <a:ahLst/>
            <a:cxnLst/>
            <a:rect l="l" t="t" r="r" b="b"/>
            <a:pathLst>
              <a:path w="18288000" h="10287000">
                <a:moveTo>
                  <a:pt x="0" y="10287000"/>
                </a:moveTo>
                <a:lnTo>
                  <a:pt x="18288000" y="10287000"/>
                </a:lnTo>
                <a:lnTo>
                  <a:pt x="18288000" y="0"/>
                </a:lnTo>
                <a:lnTo>
                  <a:pt x="0" y="0"/>
                </a:lnTo>
                <a:lnTo>
                  <a:pt x="0" y="10287000"/>
                </a:lnTo>
                <a:close/>
              </a:path>
            </a:pathLst>
          </a:custGeom>
          <a:blipFill>
            <a:blip r:embed="rId2"/>
            <a:stretch>
              <a:fillRect t="-38888" b="-38888"/>
            </a:stretch>
          </a:blipFill>
        </p:spPr>
      </p:sp>
      <p:grpSp>
        <p:nvGrpSpPr>
          <p:cNvPr id="3" name="Group 3"/>
          <p:cNvGrpSpPr/>
          <p:nvPr/>
        </p:nvGrpSpPr>
        <p:grpSpPr>
          <a:xfrm>
            <a:off x="-146135" y="0"/>
            <a:ext cx="2491771" cy="10287000"/>
            <a:chOff x="0" y="0"/>
            <a:chExt cx="1786377" cy="2709333"/>
          </a:xfrm>
        </p:grpSpPr>
        <p:sp>
          <p:nvSpPr>
            <p:cNvPr id="4" name="Freeform 4"/>
            <p:cNvSpPr/>
            <p:nvPr/>
          </p:nvSpPr>
          <p:spPr>
            <a:xfrm>
              <a:off x="0" y="0"/>
              <a:ext cx="1786377" cy="2709333"/>
            </a:xfrm>
            <a:custGeom>
              <a:avLst/>
              <a:gdLst/>
              <a:ahLst/>
              <a:cxnLst/>
              <a:rect l="l" t="t" r="r" b="b"/>
              <a:pathLst>
                <a:path w="1786377" h="2709333">
                  <a:moveTo>
                    <a:pt x="0" y="0"/>
                  </a:moveTo>
                  <a:lnTo>
                    <a:pt x="1786377" y="0"/>
                  </a:lnTo>
                  <a:lnTo>
                    <a:pt x="1786377" y="2709333"/>
                  </a:lnTo>
                  <a:lnTo>
                    <a:pt x="0" y="2709333"/>
                  </a:lnTo>
                  <a:close/>
                </a:path>
              </a:pathLst>
            </a:custGeom>
            <a:gradFill rotWithShape="1">
              <a:gsLst>
                <a:gs pos="0">
                  <a:srgbClr val="048AFF">
                    <a:alpha val="100000"/>
                  </a:srgbClr>
                </a:gs>
                <a:gs pos="100000">
                  <a:srgbClr val="B100E8">
                    <a:alpha val="100000"/>
                  </a:srgbClr>
                </a:gs>
              </a:gsLst>
              <a:path path="circle">
                <a:fillToRect r="100000" b="100000"/>
              </a:path>
              <a:tileRect l="-100000" t="-100000"/>
            </a:gradFill>
          </p:spPr>
        </p:sp>
        <p:sp>
          <p:nvSpPr>
            <p:cNvPr id="5" name="TextBox 5"/>
            <p:cNvSpPr txBox="1"/>
            <p:nvPr/>
          </p:nvSpPr>
          <p:spPr>
            <a:xfrm>
              <a:off x="0" y="-9525"/>
              <a:ext cx="812800" cy="822325"/>
            </a:xfrm>
            <a:prstGeom prst="rect">
              <a:avLst/>
            </a:prstGeom>
          </p:spPr>
          <p:txBody>
            <a:bodyPr lIns="50800" tIns="50800" rIns="50800" bIns="50800" rtlCol="0" anchor="ctr"/>
            <a:lstStyle/>
            <a:p>
              <a:pPr algn="ctr">
                <a:lnSpc>
                  <a:spcPts val="3131"/>
                </a:lnSpc>
              </a:pPr>
              <a:endParaRPr/>
            </a:p>
          </p:txBody>
        </p:sp>
      </p:grpSp>
      <p:sp>
        <p:nvSpPr>
          <p:cNvPr id="6" name="Freeform 6"/>
          <p:cNvSpPr/>
          <p:nvPr/>
        </p:nvSpPr>
        <p:spPr>
          <a:xfrm rot="-1486492">
            <a:off x="15563637" y="8055643"/>
            <a:ext cx="3391326" cy="3387087"/>
          </a:xfrm>
          <a:custGeom>
            <a:avLst/>
            <a:gdLst/>
            <a:ahLst/>
            <a:cxnLst/>
            <a:rect l="l" t="t" r="r" b="b"/>
            <a:pathLst>
              <a:path w="3391326" h="3387087">
                <a:moveTo>
                  <a:pt x="0" y="0"/>
                </a:moveTo>
                <a:lnTo>
                  <a:pt x="3391326" y="0"/>
                </a:lnTo>
                <a:lnTo>
                  <a:pt x="3391326" y="3387087"/>
                </a:lnTo>
                <a:lnTo>
                  <a:pt x="0" y="3387087"/>
                </a:lnTo>
                <a:lnTo>
                  <a:pt x="0" y="0"/>
                </a:lnTo>
                <a:close/>
              </a:path>
            </a:pathLst>
          </a:custGeom>
          <a:blipFill>
            <a:blip r:embed="rId3"/>
            <a:stretch>
              <a:fillRect/>
            </a:stretch>
          </a:blipFill>
        </p:spPr>
      </p:sp>
      <p:sp>
        <p:nvSpPr>
          <p:cNvPr id="7" name="Freeform 7"/>
          <p:cNvSpPr/>
          <p:nvPr/>
        </p:nvSpPr>
        <p:spPr>
          <a:xfrm rot="1973881">
            <a:off x="12869941" y="-1899995"/>
            <a:ext cx="3391326" cy="3387087"/>
          </a:xfrm>
          <a:custGeom>
            <a:avLst/>
            <a:gdLst/>
            <a:ahLst/>
            <a:cxnLst/>
            <a:rect l="l" t="t" r="r" b="b"/>
            <a:pathLst>
              <a:path w="3391326" h="3387087">
                <a:moveTo>
                  <a:pt x="0" y="0"/>
                </a:moveTo>
                <a:lnTo>
                  <a:pt x="3391326" y="0"/>
                </a:lnTo>
                <a:lnTo>
                  <a:pt x="3391326" y="3387087"/>
                </a:lnTo>
                <a:lnTo>
                  <a:pt x="0" y="3387087"/>
                </a:lnTo>
                <a:lnTo>
                  <a:pt x="0" y="0"/>
                </a:lnTo>
                <a:close/>
              </a:path>
            </a:pathLst>
          </a:custGeom>
          <a:blipFill>
            <a:blip r:embed="rId3"/>
            <a:stretch>
              <a:fillRect/>
            </a:stretch>
          </a:blipFill>
        </p:spPr>
      </p:sp>
      <p:sp>
        <p:nvSpPr>
          <p:cNvPr id="8" name="TextBox 8"/>
          <p:cNvSpPr txBox="1"/>
          <p:nvPr/>
        </p:nvSpPr>
        <p:spPr>
          <a:xfrm>
            <a:off x="4139309" y="1380925"/>
            <a:ext cx="5339762" cy="1119152"/>
          </a:xfrm>
          <a:prstGeom prst="rect">
            <a:avLst/>
          </a:prstGeom>
        </p:spPr>
        <p:txBody>
          <a:bodyPr lIns="0" tIns="0" rIns="0" bIns="0" rtlCol="0" anchor="t">
            <a:spAutoFit/>
          </a:bodyPr>
          <a:lstStyle/>
          <a:p>
            <a:pPr marL="0" lvl="0" indent="0">
              <a:lnSpc>
                <a:spcPts val="9119"/>
              </a:lnSpc>
              <a:spcBef>
                <a:spcPct val="0"/>
              </a:spcBef>
            </a:pPr>
            <a:r>
              <a:rPr lang="en-US" sz="6560" dirty="0">
                <a:solidFill>
                  <a:srgbClr val="048AFF"/>
                </a:solidFill>
                <a:latin typeface="Now Bold"/>
              </a:rPr>
              <a:t>Conclusion</a:t>
            </a:r>
          </a:p>
        </p:txBody>
      </p:sp>
      <p:sp>
        <p:nvSpPr>
          <p:cNvPr id="9" name="TextBox 9"/>
          <p:cNvSpPr txBox="1"/>
          <p:nvPr/>
        </p:nvSpPr>
        <p:spPr>
          <a:xfrm>
            <a:off x="4175758" y="3191769"/>
            <a:ext cx="11902442" cy="4431983"/>
          </a:xfrm>
          <a:prstGeom prst="rect">
            <a:avLst/>
          </a:prstGeom>
        </p:spPr>
        <p:txBody>
          <a:bodyPr wrap="square" lIns="0" tIns="0" rIns="0" bIns="0" rtlCol="0" anchor="t">
            <a:spAutoFit/>
          </a:bodyPr>
          <a:lstStyle/>
          <a:p>
            <a:r>
              <a:rPr lang="en-US" sz="3200" dirty="0">
                <a:solidFill>
                  <a:schemeClr val="bg1"/>
                </a:solidFill>
                <a:latin typeface="Century" panose="02040604050505020304" pitchFamily="18" charset="0"/>
              </a:rPr>
              <a:t>This insurance management application offers a user friendly, secure platform that simplifies insurance processes. With key features like user authentication, appointment scheduling, and plan management, it enhances both customer experience and operational efficiency. The admin dashboard allows for streamlined oversight, ensuring easy management of agents, schedules, and plan information. Overall, this project effectively meets essential needs, improving service efficiency and customer satisfaction.</a:t>
            </a:r>
          </a:p>
        </p:txBody>
      </p:sp>
      <p:grpSp>
        <p:nvGrpSpPr>
          <p:cNvPr id="11" name="Group 11"/>
          <p:cNvGrpSpPr/>
          <p:nvPr/>
        </p:nvGrpSpPr>
        <p:grpSpPr>
          <a:xfrm>
            <a:off x="1466956" y="2465104"/>
            <a:ext cx="1757360" cy="1757360"/>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48AFF">
                    <a:alpha val="100000"/>
                  </a:srgbClr>
                </a:gs>
                <a:gs pos="100000">
                  <a:srgbClr val="B100E8">
                    <a:alpha val="100000"/>
                  </a:srgbClr>
                </a:gs>
              </a:gsLst>
              <a:path path="circle">
                <a:fillToRect r="100000" b="100000"/>
              </a:path>
              <a:tileRect l="-100000" t="-100000"/>
            </a:gradFill>
            <a:ln w="190500" cap="sq">
              <a:solidFill>
                <a:srgbClr val="04001E"/>
              </a:solidFill>
              <a:prstDash val="solid"/>
              <a:miter/>
            </a:ln>
          </p:spPr>
        </p:sp>
        <p:sp>
          <p:nvSpPr>
            <p:cNvPr id="13" name="TextBox 13"/>
            <p:cNvSpPr txBox="1"/>
            <p:nvPr/>
          </p:nvSpPr>
          <p:spPr>
            <a:xfrm>
              <a:off x="76200" y="66675"/>
              <a:ext cx="660400" cy="669925"/>
            </a:xfrm>
            <a:prstGeom prst="rect">
              <a:avLst/>
            </a:prstGeom>
          </p:spPr>
          <p:txBody>
            <a:bodyPr lIns="50800" tIns="50800" rIns="50800" bIns="50800" rtlCol="0" anchor="ctr"/>
            <a:lstStyle/>
            <a:p>
              <a:pPr algn="ctr">
                <a:lnSpc>
                  <a:spcPts val="3131"/>
                </a:lnSpc>
              </a:pPr>
              <a:endParaRPr/>
            </a:p>
          </p:txBody>
        </p:sp>
      </p:grpSp>
      <p:sp>
        <p:nvSpPr>
          <p:cNvPr id="14" name="Freeform 14"/>
          <p:cNvSpPr/>
          <p:nvPr/>
        </p:nvSpPr>
        <p:spPr>
          <a:xfrm>
            <a:off x="1953921" y="2935747"/>
            <a:ext cx="783430" cy="816073"/>
          </a:xfrm>
          <a:custGeom>
            <a:avLst/>
            <a:gdLst/>
            <a:ahLst/>
            <a:cxnLst/>
            <a:rect l="l" t="t" r="r" b="b"/>
            <a:pathLst>
              <a:path w="783430" h="816073">
                <a:moveTo>
                  <a:pt x="0" y="0"/>
                </a:moveTo>
                <a:lnTo>
                  <a:pt x="783430" y="0"/>
                </a:lnTo>
                <a:lnTo>
                  <a:pt x="783430" y="816073"/>
                </a:lnTo>
                <a:lnTo>
                  <a:pt x="0" y="81607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15" name="Group 15"/>
          <p:cNvGrpSpPr/>
          <p:nvPr/>
        </p:nvGrpSpPr>
        <p:grpSpPr>
          <a:xfrm>
            <a:off x="1466956" y="4787474"/>
            <a:ext cx="1757360" cy="1757360"/>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48AFF">
                    <a:alpha val="100000"/>
                  </a:srgbClr>
                </a:gs>
                <a:gs pos="100000">
                  <a:srgbClr val="B100E8">
                    <a:alpha val="100000"/>
                  </a:srgbClr>
                </a:gs>
              </a:gsLst>
              <a:path path="circle">
                <a:fillToRect r="100000" b="100000"/>
              </a:path>
              <a:tileRect l="-100000" t="-100000"/>
            </a:gradFill>
            <a:ln w="190500" cap="sq">
              <a:solidFill>
                <a:srgbClr val="04001E"/>
              </a:solidFill>
              <a:prstDash val="solid"/>
              <a:miter/>
            </a:ln>
          </p:spPr>
        </p:sp>
        <p:sp>
          <p:nvSpPr>
            <p:cNvPr id="17" name="TextBox 17"/>
            <p:cNvSpPr txBox="1"/>
            <p:nvPr/>
          </p:nvSpPr>
          <p:spPr>
            <a:xfrm>
              <a:off x="76200" y="66675"/>
              <a:ext cx="660400" cy="669925"/>
            </a:xfrm>
            <a:prstGeom prst="rect">
              <a:avLst/>
            </a:prstGeom>
          </p:spPr>
          <p:txBody>
            <a:bodyPr lIns="50800" tIns="50800" rIns="50800" bIns="50800" rtlCol="0" anchor="ctr"/>
            <a:lstStyle/>
            <a:p>
              <a:pPr algn="ctr">
                <a:lnSpc>
                  <a:spcPts val="3131"/>
                </a:lnSpc>
              </a:pPr>
              <a:endParaRPr/>
            </a:p>
          </p:txBody>
        </p:sp>
      </p:grpSp>
      <p:sp>
        <p:nvSpPr>
          <p:cNvPr id="20" name="Freeform 20"/>
          <p:cNvSpPr/>
          <p:nvPr/>
        </p:nvSpPr>
        <p:spPr>
          <a:xfrm>
            <a:off x="1856951" y="5240368"/>
            <a:ext cx="977370" cy="883187"/>
          </a:xfrm>
          <a:custGeom>
            <a:avLst/>
            <a:gdLst/>
            <a:ahLst/>
            <a:cxnLst/>
            <a:rect l="l" t="t" r="r" b="b"/>
            <a:pathLst>
              <a:path w="977370" h="883187">
                <a:moveTo>
                  <a:pt x="0" y="0"/>
                </a:moveTo>
                <a:lnTo>
                  <a:pt x="977370" y="0"/>
                </a:lnTo>
                <a:lnTo>
                  <a:pt x="977370" y="883187"/>
                </a:lnTo>
                <a:lnTo>
                  <a:pt x="0" y="88318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21" name="Group 21"/>
          <p:cNvGrpSpPr/>
          <p:nvPr/>
        </p:nvGrpSpPr>
        <p:grpSpPr>
          <a:xfrm>
            <a:off x="1466956" y="7107004"/>
            <a:ext cx="1757360" cy="1757360"/>
            <a:chOff x="0" y="0"/>
            <a:chExt cx="812800" cy="812800"/>
          </a:xfrm>
        </p:grpSpPr>
        <p:sp>
          <p:nvSpPr>
            <p:cNvPr id="22" name="Freeform 2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48AFF">
                    <a:alpha val="100000"/>
                  </a:srgbClr>
                </a:gs>
                <a:gs pos="100000">
                  <a:srgbClr val="B100E8">
                    <a:alpha val="100000"/>
                  </a:srgbClr>
                </a:gs>
              </a:gsLst>
              <a:path path="circle">
                <a:fillToRect r="100000" b="100000"/>
              </a:path>
              <a:tileRect l="-100000" t="-100000"/>
            </a:gradFill>
            <a:ln w="190500" cap="sq">
              <a:solidFill>
                <a:srgbClr val="04001E"/>
              </a:solidFill>
              <a:prstDash val="solid"/>
              <a:miter/>
            </a:ln>
          </p:spPr>
        </p:sp>
        <p:sp>
          <p:nvSpPr>
            <p:cNvPr id="23" name="TextBox 23"/>
            <p:cNvSpPr txBox="1"/>
            <p:nvPr/>
          </p:nvSpPr>
          <p:spPr>
            <a:xfrm>
              <a:off x="76200" y="66675"/>
              <a:ext cx="660400" cy="669925"/>
            </a:xfrm>
            <a:prstGeom prst="rect">
              <a:avLst/>
            </a:prstGeom>
          </p:spPr>
          <p:txBody>
            <a:bodyPr lIns="50800" tIns="50800" rIns="50800" bIns="50800" rtlCol="0" anchor="ctr"/>
            <a:lstStyle/>
            <a:p>
              <a:pPr algn="ctr">
                <a:lnSpc>
                  <a:spcPts val="3131"/>
                </a:lnSpc>
              </a:pPr>
              <a:endParaRPr/>
            </a:p>
          </p:txBody>
        </p:sp>
      </p:grpSp>
      <p:sp>
        <p:nvSpPr>
          <p:cNvPr id="24" name="Freeform 24"/>
          <p:cNvSpPr/>
          <p:nvPr/>
        </p:nvSpPr>
        <p:spPr>
          <a:xfrm>
            <a:off x="1981044" y="7457984"/>
            <a:ext cx="729185" cy="1055399"/>
          </a:xfrm>
          <a:custGeom>
            <a:avLst/>
            <a:gdLst/>
            <a:ahLst/>
            <a:cxnLst/>
            <a:rect l="l" t="t" r="r" b="b"/>
            <a:pathLst>
              <a:path w="729185" h="1055399">
                <a:moveTo>
                  <a:pt x="0" y="0"/>
                </a:moveTo>
                <a:lnTo>
                  <a:pt x="729184" y="0"/>
                </a:lnTo>
                <a:lnTo>
                  <a:pt x="729184" y="1055400"/>
                </a:lnTo>
                <a:lnTo>
                  <a:pt x="0" y="105540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a:extLst>
              <a:ext uri="{FF2B5EF4-FFF2-40B4-BE49-F238E27FC236}">
                <a16:creationId xmlns:a16="http://schemas.microsoft.com/office/drawing/2014/main" id="{C7EA0804-491B-49F1-9537-210827C970E6}"/>
              </a:ext>
            </a:extLst>
          </p:cNvPr>
          <p:cNvSpPr/>
          <p:nvPr/>
        </p:nvSpPr>
        <p:spPr>
          <a:xfrm flipV="1">
            <a:off x="0" y="0"/>
            <a:ext cx="18288000" cy="10287000"/>
          </a:xfrm>
          <a:custGeom>
            <a:avLst/>
            <a:gdLst/>
            <a:ahLst/>
            <a:cxnLst/>
            <a:rect l="l" t="t" r="r" b="b"/>
            <a:pathLst>
              <a:path w="18288000" h="10287000">
                <a:moveTo>
                  <a:pt x="0" y="10287000"/>
                </a:moveTo>
                <a:lnTo>
                  <a:pt x="18288000" y="10287000"/>
                </a:lnTo>
                <a:lnTo>
                  <a:pt x="18288000" y="0"/>
                </a:lnTo>
                <a:lnTo>
                  <a:pt x="0" y="0"/>
                </a:lnTo>
                <a:lnTo>
                  <a:pt x="0" y="10287000"/>
                </a:lnTo>
                <a:close/>
              </a:path>
            </a:pathLst>
          </a:custGeom>
          <a:blipFill>
            <a:blip r:embed="rId2"/>
            <a:stretch>
              <a:fillRect t="-38888" b="-38888"/>
            </a:stretch>
          </a:blipFill>
        </p:spPr>
      </p:sp>
      <p:sp>
        <p:nvSpPr>
          <p:cNvPr id="4" name="TextBox 16">
            <a:extLst>
              <a:ext uri="{FF2B5EF4-FFF2-40B4-BE49-F238E27FC236}">
                <a16:creationId xmlns:a16="http://schemas.microsoft.com/office/drawing/2014/main" id="{2906E836-D86C-4F23-9008-838F80DD0B62}"/>
              </a:ext>
            </a:extLst>
          </p:cNvPr>
          <p:cNvSpPr txBox="1"/>
          <p:nvPr/>
        </p:nvSpPr>
        <p:spPr>
          <a:xfrm>
            <a:off x="2749853" y="1821421"/>
            <a:ext cx="4297409" cy="990336"/>
          </a:xfrm>
          <a:prstGeom prst="rect">
            <a:avLst/>
          </a:prstGeom>
        </p:spPr>
        <p:txBody>
          <a:bodyPr wrap="square" lIns="0" tIns="0" rIns="0" bIns="0" rtlCol="0" anchor="t">
            <a:spAutoFit/>
          </a:bodyPr>
          <a:lstStyle/>
          <a:p>
            <a:pPr marL="0" lvl="0" indent="0" algn="ctr">
              <a:lnSpc>
                <a:spcPts val="7981"/>
              </a:lnSpc>
              <a:spcBef>
                <a:spcPct val="0"/>
              </a:spcBef>
            </a:pPr>
            <a:r>
              <a:rPr lang="en-US" sz="5741" dirty="0">
                <a:solidFill>
                  <a:srgbClr val="048AFF"/>
                </a:solidFill>
                <a:latin typeface="Now Bold"/>
              </a:rPr>
              <a:t>Our Team</a:t>
            </a:r>
          </a:p>
        </p:txBody>
      </p:sp>
      <p:sp>
        <p:nvSpPr>
          <p:cNvPr id="5" name="TextBox 18">
            <a:extLst>
              <a:ext uri="{FF2B5EF4-FFF2-40B4-BE49-F238E27FC236}">
                <a16:creationId xmlns:a16="http://schemas.microsoft.com/office/drawing/2014/main" id="{CD98B7E2-D9DA-4333-BDCF-C31E6AC664CC}"/>
              </a:ext>
            </a:extLst>
          </p:cNvPr>
          <p:cNvSpPr txBox="1"/>
          <p:nvPr/>
        </p:nvSpPr>
        <p:spPr>
          <a:xfrm>
            <a:off x="2210090" y="3034288"/>
            <a:ext cx="5508976" cy="4046749"/>
          </a:xfrm>
          <a:prstGeom prst="rect">
            <a:avLst/>
          </a:prstGeom>
        </p:spPr>
        <p:txBody>
          <a:bodyPr wrap="square" lIns="0" tIns="0" rIns="0" bIns="0" rtlCol="0" anchor="t">
            <a:spAutoFit/>
          </a:bodyPr>
          <a:lstStyle/>
          <a:p>
            <a:pPr algn="ctr">
              <a:lnSpc>
                <a:spcPct val="150000"/>
              </a:lnSpc>
            </a:pPr>
            <a:r>
              <a:rPr lang="en-US" sz="3600" b="1" dirty="0" err="1">
                <a:solidFill>
                  <a:schemeClr val="bg1"/>
                </a:solidFill>
                <a:latin typeface="Century" panose="02040604050505020304" pitchFamily="18" charset="0"/>
              </a:rPr>
              <a:t>Ajit</a:t>
            </a:r>
            <a:r>
              <a:rPr lang="en-US" sz="3600" b="1" dirty="0">
                <a:solidFill>
                  <a:schemeClr val="bg1"/>
                </a:solidFill>
                <a:latin typeface="Century" panose="02040604050505020304" pitchFamily="18" charset="0"/>
              </a:rPr>
              <a:t> </a:t>
            </a:r>
            <a:r>
              <a:rPr lang="en-US" sz="3600" b="1" dirty="0" err="1">
                <a:solidFill>
                  <a:schemeClr val="bg1"/>
                </a:solidFill>
                <a:latin typeface="Century" panose="02040604050505020304" pitchFamily="18" charset="0"/>
              </a:rPr>
              <a:t>Beniwal</a:t>
            </a:r>
            <a:br>
              <a:rPr lang="en-US" sz="3600" b="1" dirty="0">
                <a:solidFill>
                  <a:schemeClr val="bg1"/>
                </a:solidFill>
                <a:latin typeface="Century" panose="02040604050505020304" pitchFamily="18" charset="0"/>
              </a:rPr>
            </a:br>
            <a:r>
              <a:rPr lang="en-US" sz="3600" b="1" dirty="0">
                <a:solidFill>
                  <a:schemeClr val="bg1"/>
                </a:solidFill>
                <a:latin typeface="Century" panose="02040604050505020304" pitchFamily="18" charset="0"/>
              </a:rPr>
              <a:t>Anubhav Bhattacharjee</a:t>
            </a:r>
            <a:br>
              <a:rPr lang="en-US" sz="3600" b="1" dirty="0">
                <a:solidFill>
                  <a:schemeClr val="bg1"/>
                </a:solidFill>
                <a:latin typeface="Century" panose="02040604050505020304" pitchFamily="18" charset="0"/>
              </a:rPr>
            </a:br>
            <a:r>
              <a:rPr lang="en-US" sz="3600" b="1" dirty="0" err="1">
                <a:solidFill>
                  <a:schemeClr val="bg1"/>
                </a:solidFill>
                <a:latin typeface="Century" panose="02040604050505020304" pitchFamily="18" charset="0"/>
              </a:rPr>
              <a:t>Katikireddy</a:t>
            </a:r>
            <a:r>
              <a:rPr lang="en-US" sz="3600" b="1" dirty="0">
                <a:solidFill>
                  <a:schemeClr val="bg1"/>
                </a:solidFill>
                <a:latin typeface="Century" panose="02040604050505020304" pitchFamily="18" charset="0"/>
              </a:rPr>
              <a:t> Shalini</a:t>
            </a:r>
          </a:p>
          <a:p>
            <a:pPr algn="ctr">
              <a:lnSpc>
                <a:spcPct val="150000"/>
              </a:lnSpc>
            </a:pPr>
            <a:r>
              <a:rPr lang="en-US" sz="3600" b="1" dirty="0">
                <a:solidFill>
                  <a:schemeClr val="bg1"/>
                </a:solidFill>
                <a:latin typeface="Century" panose="02040604050505020304" pitchFamily="18" charset="0"/>
              </a:rPr>
              <a:t>Naveen Vijayakumar</a:t>
            </a:r>
            <a:br>
              <a:rPr lang="en-US" sz="3600" b="1" dirty="0">
                <a:solidFill>
                  <a:schemeClr val="bg1"/>
                </a:solidFill>
                <a:latin typeface="Century" panose="02040604050505020304" pitchFamily="18" charset="0"/>
              </a:rPr>
            </a:br>
            <a:r>
              <a:rPr lang="en-US" sz="3600" b="1" dirty="0">
                <a:solidFill>
                  <a:schemeClr val="bg1"/>
                </a:solidFill>
                <a:latin typeface="Century" panose="02040604050505020304" pitchFamily="18" charset="0"/>
              </a:rPr>
              <a:t>Valluri Venkatram</a:t>
            </a:r>
          </a:p>
        </p:txBody>
      </p:sp>
      <p:sp>
        <p:nvSpPr>
          <p:cNvPr id="6" name="Freeform 23">
            <a:extLst>
              <a:ext uri="{FF2B5EF4-FFF2-40B4-BE49-F238E27FC236}">
                <a16:creationId xmlns:a16="http://schemas.microsoft.com/office/drawing/2014/main" id="{1ADAADC5-E2C0-4C74-AF13-D5976E3A7E18}"/>
              </a:ext>
            </a:extLst>
          </p:cNvPr>
          <p:cNvSpPr/>
          <p:nvPr/>
        </p:nvSpPr>
        <p:spPr>
          <a:xfrm>
            <a:off x="-2368424" y="7867652"/>
            <a:ext cx="5257108" cy="5250537"/>
          </a:xfrm>
          <a:custGeom>
            <a:avLst/>
            <a:gdLst/>
            <a:ahLst/>
            <a:cxnLst/>
            <a:rect l="l" t="t" r="r" b="b"/>
            <a:pathLst>
              <a:path w="5257108" h="5250537">
                <a:moveTo>
                  <a:pt x="0" y="0"/>
                </a:moveTo>
                <a:lnTo>
                  <a:pt x="5257108" y="0"/>
                </a:lnTo>
                <a:lnTo>
                  <a:pt x="5257108" y="5250536"/>
                </a:lnTo>
                <a:lnTo>
                  <a:pt x="0" y="5250536"/>
                </a:lnTo>
                <a:lnTo>
                  <a:pt x="0" y="0"/>
                </a:lnTo>
                <a:close/>
              </a:path>
            </a:pathLst>
          </a:custGeom>
          <a:blipFill>
            <a:blip r:embed="rId3"/>
            <a:stretch>
              <a:fillRect/>
            </a:stretch>
          </a:blipFill>
        </p:spPr>
      </p:sp>
      <p:sp>
        <p:nvSpPr>
          <p:cNvPr id="7" name="Freeform 24">
            <a:extLst>
              <a:ext uri="{FF2B5EF4-FFF2-40B4-BE49-F238E27FC236}">
                <a16:creationId xmlns:a16="http://schemas.microsoft.com/office/drawing/2014/main" id="{346B2FD5-216F-4091-99FA-5A61D2A48526}"/>
              </a:ext>
            </a:extLst>
          </p:cNvPr>
          <p:cNvSpPr/>
          <p:nvPr/>
        </p:nvSpPr>
        <p:spPr>
          <a:xfrm>
            <a:off x="15431023" y="-2171348"/>
            <a:ext cx="5257108" cy="5250537"/>
          </a:xfrm>
          <a:custGeom>
            <a:avLst/>
            <a:gdLst/>
            <a:ahLst/>
            <a:cxnLst/>
            <a:rect l="l" t="t" r="r" b="b"/>
            <a:pathLst>
              <a:path w="5257108" h="5250537">
                <a:moveTo>
                  <a:pt x="0" y="0"/>
                </a:moveTo>
                <a:lnTo>
                  <a:pt x="5257108" y="0"/>
                </a:lnTo>
                <a:lnTo>
                  <a:pt x="5257108" y="5250537"/>
                </a:lnTo>
                <a:lnTo>
                  <a:pt x="0" y="5250537"/>
                </a:lnTo>
                <a:lnTo>
                  <a:pt x="0" y="0"/>
                </a:lnTo>
                <a:close/>
              </a:path>
            </a:pathLst>
          </a:custGeom>
          <a:blipFill>
            <a:blip r:embed="rId3"/>
            <a:stretch>
              <a:fillRect/>
            </a:stretch>
          </a:blipFill>
        </p:spPr>
      </p:sp>
      <p:sp>
        <p:nvSpPr>
          <p:cNvPr id="8" name="Freeform 25">
            <a:extLst>
              <a:ext uri="{FF2B5EF4-FFF2-40B4-BE49-F238E27FC236}">
                <a16:creationId xmlns:a16="http://schemas.microsoft.com/office/drawing/2014/main" id="{D4D79E34-AD09-4940-8B24-917AEE9F1199}"/>
              </a:ext>
            </a:extLst>
          </p:cNvPr>
          <p:cNvSpPr/>
          <p:nvPr/>
        </p:nvSpPr>
        <p:spPr>
          <a:xfrm>
            <a:off x="-1028700" y="-1435399"/>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4">
              <a:alphaModFix amt="67000"/>
              <a:extLst>
                <a:ext uri="{96DAC541-7B7A-43D3-8B79-37D633B846F1}">
                  <asvg:svgBlip xmlns:asvg="http://schemas.microsoft.com/office/drawing/2016/SVG/main" r:embed="rId5"/>
                </a:ext>
              </a:extLst>
            </a:blip>
            <a:stretch>
              <a:fillRect/>
            </a:stretch>
          </a:blipFill>
        </p:spPr>
      </p:sp>
      <p:pic>
        <p:nvPicPr>
          <p:cNvPr id="10" name="Picture 2">
            <a:extLst>
              <a:ext uri="{FF2B5EF4-FFF2-40B4-BE49-F238E27FC236}">
                <a16:creationId xmlns:a16="http://schemas.microsoft.com/office/drawing/2014/main" id="{FD3623A2-325B-4515-ABFA-5BFEC26887F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744212" y="2009584"/>
            <a:ext cx="7871174" cy="467351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7">
            <a:extLst>
              <a:ext uri="{FF2B5EF4-FFF2-40B4-BE49-F238E27FC236}">
                <a16:creationId xmlns:a16="http://schemas.microsoft.com/office/drawing/2014/main" id="{C853FC5D-526C-4426-8B54-418BC4B029BA}"/>
              </a:ext>
            </a:extLst>
          </p:cNvPr>
          <p:cNvSpPr txBox="1"/>
          <p:nvPr/>
        </p:nvSpPr>
        <p:spPr>
          <a:xfrm>
            <a:off x="7127138" y="8000416"/>
            <a:ext cx="11370537" cy="1384523"/>
          </a:xfrm>
          <a:prstGeom prst="rect">
            <a:avLst/>
          </a:prstGeom>
        </p:spPr>
        <p:txBody>
          <a:bodyPr lIns="0" tIns="0" rIns="0" bIns="0" rtlCol="0" anchor="t">
            <a:spAutoFit/>
          </a:bodyPr>
          <a:lstStyle/>
          <a:p>
            <a:pPr algn="ctr">
              <a:lnSpc>
                <a:spcPts val="11242"/>
              </a:lnSpc>
            </a:pPr>
            <a:r>
              <a:rPr lang="en-US" sz="8087" dirty="0">
                <a:solidFill>
                  <a:srgbClr val="048AFF"/>
                </a:solidFill>
                <a:latin typeface="Bell MT" panose="02020503060305020303" pitchFamily="18" charset="0"/>
              </a:rPr>
              <a:t>THANK YOU</a:t>
            </a:r>
          </a:p>
        </p:txBody>
      </p:sp>
      <p:sp>
        <p:nvSpPr>
          <p:cNvPr id="11" name="Freeform 9">
            <a:extLst>
              <a:ext uri="{FF2B5EF4-FFF2-40B4-BE49-F238E27FC236}">
                <a16:creationId xmlns:a16="http://schemas.microsoft.com/office/drawing/2014/main" id="{439525B7-5A3D-4CDF-AD57-062A51AED2E9}"/>
              </a:ext>
            </a:extLst>
          </p:cNvPr>
          <p:cNvSpPr/>
          <p:nvPr/>
        </p:nvSpPr>
        <p:spPr>
          <a:xfrm>
            <a:off x="8382000" y="8198405"/>
            <a:ext cx="1173233" cy="1164700"/>
          </a:xfrm>
          <a:custGeom>
            <a:avLst/>
            <a:gdLst/>
            <a:ahLst/>
            <a:cxnLst/>
            <a:rect l="l" t="t" r="r" b="b"/>
            <a:pathLst>
              <a:path w="1173233" h="1164700">
                <a:moveTo>
                  <a:pt x="0" y="0"/>
                </a:moveTo>
                <a:lnTo>
                  <a:pt x="1173233" y="0"/>
                </a:lnTo>
                <a:lnTo>
                  <a:pt x="1173233" y="1164700"/>
                </a:lnTo>
                <a:lnTo>
                  <a:pt x="0" y="11647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Tree>
    <p:extLst>
      <p:ext uri="{BB962C8B-B14F-4D97-AF65-F5344CB8AC3E}">
        <p14:creationId xmlns:p14="http://schemas.microsoft.com/office/powerpoint/2010/main" val="7776645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120464" y="0"/>
            <a:ext cx="18408464"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3" name="Freeform 3"/>
          <p:cNvSpPr/>
          <p:nvPr/>
        </p:nvSpPr>
        <p:spPr>
          <a:xfrm>
            <a:off x="-689719" y="-1276542"/>
            <a:ext cx="2556280" cy="2553085"/>
          </a:xfrm>
          <a:custGeom>
            <a:avLst/>
            <a:gdLst/>
            <a:ahLst/>
            <a:cxnLst/>
            <a:rect l="l" t="t" r="r" b="b"/>
            <a:pathLst>
              <a:path w="2556280" h="2553085">
                <a:moveTo>
                  <a:pt x="0" y="0"/>
                </a:moveTo>
                <a:lnTo>
                  <a:pt x="2556280" y="0"/>
                </a:lnTo>
                <a:lnTo>
                  <a:pt x="2556280" y="2553084"/>
                </a:lnTo>
                <a:lnTo>
                  <a:pt x="0" y="2553084"/>
                </a:lnTo>
                <a:lnTo>
                  <a:pt x="0" y="0"/>
                </a:lnTo>
                <a:close/>
              </a:path>
            </a:pathLst>
          </a:custGeom>
          <a:blipFill>
            <a:blip r:embed="rId3"/>
            <a:stretch>
              <a:fillRect/>
            </a:stretch>
          </a:blipFill>
        </p:spPr>
      </p:sp>
      <p:sp>
        <p:nvSpPr>
          <p:cNvPr id="6" name="Freeform 6"/>
          <p:cNvSpPr/>
          <p:nvPr/>
        </p:nvSpPr>
        <p:spPr>
          <a:xfrm>
            <a:off x="7584476" y="8616204"/>
            <a:ext cx="4010261" cy="4005248"/>
          </a:xfrm>
          <a:custGeom>
            <a:avLst/>
            <a:gdLst/>
            <a:ahLst/>
            <a:cxnLst/>
            <a:rect l="l" t="t" r="r" b="b"/>
            <a:pathLst>
              <a:path w="4010261" h="4005248">
                <a:moveTo>
                  <a:pt x="0" y="0"/>
                </a:moveTo>
                <a:lnTo>
                  <a:pt x="4010261" y="0"/>
                </a:lnTo>
                <a:lnTo>
                  <a:pt x="4010261" y="4005248"/>
                </a:lnTo>
                <a:lnTo>
                  <a:pt x="0" y="4005248"/>
                </a:lnTo>
                <a:lnTo>
                  <a:pt x="0" y="0"/>
                </a:lnTo>
                <a:close/>
              </a:path>
            </a:pathLst>
          </a:custGeom>
          <a:blipFill>
            <a:blip r:embed="rId3"/>
            <a:stretch>
              <a:fillRect/>
            </a:stretch>
          </a:blipFill>
        </p:spPr>
      </p:sp>
      <p:sp>
        <p:nvSpPr>
          <p:cNvPr id="7" name="TextBox 7"/>
          <p:cNvSpPr txBox="1"/>
          <p:nvPr/>
        </p:nvSpPr>
        <p:spPr>
          <a:xfrm>
            <a:off x="2017684" y="1002247"/>
            <a:ext cx="6028896" cy="891013"/>
          </a:xfrm>
          <a:prstGeom prst="rect">
            <a:avLst/>
          </a:prstGeom>
        </p:spPr>
        <p:txBody>
          <a:bodyPr wrap="square" lIns="0" tIns="0" rIns="0" bIns="0" rtlCol="0" anchor="t">
            <a:spAutoFit/>
          </a:bodyPr>
          <a:lstStyle/>
          <a:p>
            <a:pPr>
              <a:lnSpc>
                <a:spcPts val="7173"/>
              </a:lnSpc>
            </a:pPr>
            <a:r>
              <a:rPr lang="en-US" sz="4700" dirty="0">
                <a:solidFill>
                  <a:srgbClr val="048AFF"/>
                </a:solidFill>
                <a:latin typeface="Now Bold"/>
              </a:rPr>
              <a:t>INTRODUCTION</a:t>
            </a:r>
          </a:p>
        </p:txBody>
      </p:sp>
      <p:sp>
        <p:nvSpPr>
          <p:cNvPr id="8" name="TextBox 8"/>
          <p:cNvSpPr txBox="1"/>
          <p:nvPr/>
        </p:nvSpPr>
        <p:spPr>
          <a:xfrm>
            <a:off x="588421" y="2358236"/>
            <a:ext cx="10394406" cy="5807808"/>
          </a:xfrm>
          <a:prstGeom prst="rect">
            <a:avLst/>
          </a:prstGeom>
        </p:spPr>
        <p:txBody>
          <a:bodyPr wrap="square" lIns="0" tIns="0" rIns="0" bIns="0" rtlCol="0" anchor="t">
            <a:spAutoFit/>
          </a:bodyPr>
          <a:lstStyle/>
          <a:p>
            <a:pPr marL="342900" marR="0" lvl="0" indent="-342900">
              <a:lnSpc>
                <a:spcPct val="107000"/>
              </a:lnSpc>
              <a:spcBef>
                <a:spcPts val="0"/>
              </a:spcBef>
              <a:spcAft>
                <a:spcPts val="800"/>
              </a:spcAft>
              <a:buFont typeface="+mj-lt"/>
              <a:buAutoNum type="arabicPeriod"/>
              <a:tabLst>
                <a:tab pos="457200" algn="l"/>
              </a:tabLst>
            </a:pPr>
            <a:r>
              <a:rPr lang="en-US" sz="2400" b="1" dirty="0">
                <a:solidFill>
                  <a:schemeClr val="bg1"/>
                </a:solidFill>
                <a:effectLst/>
                <a:latin typeface="Century" panose="02040604050505020304" pitchFamily="18" charset="0"/>
                <a:ea typeface="Times New Roman" panose="02020603050405020304" pitchFamily="18" charset="0"/>
                <a:cs typeface="Times New Roman" panose="02020603050405020304" pitchFamily="18" charset="0"/>
              </a:rPr>
              <a:t>Project Overview</a:t>
            </a:r>
            <a:r>
              <a:rPr lang="en-US" sz="2400" dirty="0">
                <a:solidFill>
                  <a:schemeClr val="bg1"/>
                </a:solidFill>
                <a:effectLst/>
                <a:latin typeface="Century" panose="02040604050505020304" pitchFamily="18" charset="0"/>
                <a:ea typeface="Times New Roman" panose="02020603050405020304" pitchFamily="18" charset="0"/>
                <a:cs typeface="Times New Roman" panose="02020603050405020304" pitchFamily="18" charset="0"/>
              </a:rPr>
              <a:t>: This project is a user-friendly web application designed to streamline insurance management, allowing customers to schedule appointments with agents, access insurance plan information, and manage appointments easily.</a:t>
            </a:r>
            <a:endParaRPr lang="en-US" sz="2400" dirty="0">
              <a:solidFill>
                <a:schemeClr val="bg1"/>
              </a:solidFill>
              <a:effectLst/>
              <a:latin typeface="Century" panose="02040604050505020304" pitchFamily="18"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Font typeface="+mj-lt"/>
              <a:buAutoNum type="arabicPeriod"/>
              <a:tabLst>
                <a:tab pos="457200" algn="l"/>
              </a:tabLst>
            </a:pPr>
            <a:r>
              <a:rPr lang="en-US" sz="2400" b="1" dirty="0">
                <a:solidFill>
                  <a:schemeClr val="bg1"/>
                </a:solidFill>
                <a:effectLst/>
                <a:latin typeface="Century" panose="02040604050505020304" pitchFamily="18" charset="0"/>
                <a:ea typeface="Times New Roman" panose="02020603050405020304" pitchFamily="18" charset="0"/>
                <a:cs typeface="Times New Roman" panose="02020603050405020304" pitchFamily="18" charset="0"/>
              </a:rPr>
              <a:t>Core Functionalities</a:t>
            </a:r>
            <a:r>
              <a:rPr lang="en-US" sz="2400" dirty="0">
                <a:solidFill>
                  <a:schemeClr val="bg1"/>
                </a:solidFill>
                <a:effectLst/>
                <a:latin typeface="Century" panose="02040604050505020304" pitchFamily="18" charset="0"/>
                <a:ea typeface="Times New Roman" panose="02020603050405020304" pitchFamily="18" charset="0"/>
                <a:cs typeface="Times New Roman" panose="02020603050405020304" pitchFamily="18" charset="0"/>
              </a:rPr>
              <a:t>: Key features include user authentication, agent availability management, plan information management, an appointment scheduling interface and an admin dashboard for efficient system oversight.</a:t>
            </a:r>
            <a:endParaRPr lang="en-US" sz="2400" dirty="0">
              <a:solidFill>
                <a:schemeClr val="bg1"/>
              </a:solidFill>
              <a:effectLst/>
              <a:latin typeface="Century" panose="02040604050505020304" pitchFamily="18"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Font typeface="+mj-lt"/>
              <a:buAutoNum type="arabicPeriod"/>
              <a:tabLst>
                <a:tab pos="457200" algn="l"/>
              </a:tabLst>
            </a:pPr>
            <a:r>
              <a:rPr lang="en-US" sz="2400" b="1" dirty="0">
                <a:solidFill>
                  <a:schemeClr val="bg1"/>
                </a:solidFill>
                <a:effectLst/>
                <a:latin typeface="Century" panose="02040604050505020304" pitchFamily="18" charset="0"/>
                <a:ea typeface="Times New Roman" panose="02020603050405020304" pitchFamily="18" charset="0"/>
                <a:cs typeface="Times New Roman" panose="02020603050405020304" pitchFamily="18" charset="0"/>
              </a:rPr>
              <a:t>Technology Stack</a:t>
            </a:r>
            <a:r>
              <a:rPr lang="en-US" sz="2400" dirty="0">
                <a:solidFill>
                  <a:schemeClr val="bg1"/>
                </a:solidFill>
                <a:effectLst/>
                <a:latin typeface="Century" panose="02040604050505020304" pitchFamily="18" charset="0"/>
                <a:ea typeface="Times New Roman" panose="02020603050405020304" pitchFamily="18" charset="0"/>
                <a:cs typeface="Times New Roman" panose="02020603050405020304" pitchFamily="18" charset="0"/>
              </a:rPr>
              <a:t>: The project is developed using Java, MySQL and JDBC, providing a robust backend to handle data management and user interactions securely.</a:t>
            </a:r>
            <a:endParaRPr lang="en-US" sz="2400" dirty="0">
              <a:solidFill>
                <a:schemeClr val="bg1"/>
              </a:solidFill>
              <a:effectLst/>
              <a:latin typeface="Century" panose="02040604050505020304" pitchFamily="18"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Font typeface="+mj-lt"/>
              <a:buAutoNum type="arabicPeriod"/>
              <a:tabLst>
                <a:tab pos="457200" algn="l"/>
              </a:tabLst>
            </a:pPr>
            <a:r>
              <a:rPr lang="en-US" sz="2400" b="1" dirty="0">
                <a:solidFill>
                  <a:schemeClr val="bg1"/>
                </a:solidFill>
                <a:effectLst/>
                <a:latin typeface="Century" panose="02040604050505020304" pitchFamily="18" charset="0"/>
                <a:ea typeface="Times New Roman" panose="02020603050405020304" pitchFamily="18" charset="0"/>
                <a:cs typeface="Times New Roman" panose="02020603050405020304" pitchFamily="18" charset="0"/>
              </a:rPr>
              <a:t>Outcome</a:t>
            </a:r>
            <a:r>
              <a:rPr lang="en-US" sz="2400" dirty="0">
                <a:solidFill>
                  <a:schemeClr val="bg1"/>
                </a:solidFill>
                <a:effectLst/>
                <a:latin typeface="Century" panose="02040604050505020304" pitchFamily="18" charset="0"/>
                <a:ea typeface="Times New Roman" panose="02020603050405020304" pitchFamily="18" charset="0"/>
                <a:cs typeface="Times New Roman" panose="02020603050405020304" pitchFamily="18" charset="0"/>
              </a:rPr>
              <a:t>: This project aims to enhance efficiency and customer satisfaction by offering a seamless, accessible platform for managing insurance-related needs.</a:t>
            </a:r>
            <a:endParaRPr lang="en-US" sz="2400" dirty="0">
              <a:solidFill>
                <a:schemeClr val="bg1"/>
              </a:solidFill>
              <a:effectLst/>
              <a:latin typeface="Century" panose="02040604050505020304" pitchFamily="18" charset="0"/>
              <a:ea typeface="Calibri" panose="020F0502020204030204" pitchFamily="34" charset="0"/>
              <a:cs typeface="Times New Roman" panose="02020603050405020304" pitchFamily="18" charset="0"/>
            </a:endParaRPr>
          </a:p>
        </p:txBody>
      </p:sp>
      <p:sp>
        <p:nvSpPr>
          <p:cNvPr id="9" name="Freeform 9"/>
          <p:cNvSpPr/>
          <p:nvPr/>
        </p:nvSpPr>
        <p:spPr>
          <a:xfrm>
            <a:off x="-1676400" y="8039100"/>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4">
              <a:alphaModFix amt="67000"/>
              <a:extLst>
                <a:ext uri="{96DAC541-7B7A-43D3-8B79-37D633B846F1}">
                  <asvg:svgBlip xmlns:asvg="http://schemas.microsoft.com/office/drawing/2016/SVG/main" r:embed="rId5"/>
                </a:ext>
              </a:extLst>
            </a:blip>
            <a:stretch>
              <a:fillRect/>
            </a:stretch>
          </a:blipFill>
        </p:spPr>
        <p:txBody>
          <a:bodyPr/>
          <a:lstStyle/>
          <a:p>
            <a:endParaRPr lang="en-US" dirty="0"/>
          </a:p>
        </p:txBody>
      </p:sp>
      <p:sp>
        <p:nvSpPr>
          <p:cNvPr id="10" name="Freeform 10"/>
          <p:cNvSpPr/>
          <p:nvPr/>
        </p:nvSpPr>
        <p:spPr>
          <a:xfrm>
            <a:off x="14792965" y="-4982246"/>
            <a:ext cx="8083465" cy="8073361"/>
          </a:xfrm>
          <a:custGeom>
            <a:avLst/>
            <a:gdLst/>
            <a:ahLst/>
            <a:cxnLst/>
            <a:rect l="l" t="t" r="r" b="b"/>
            <a:pathLst>
              <a:path w="8083465" h="8073361">
                <a:moveTo>
                  <a:pt x="0" y="0"/>
                </a:moveTo>
                <a:lnTo>
                  <a:pt x="8083465" y="0"/>
                </a:lnTo>
                <a:lnTo>
                  <a:pt x="8083465" y="8073361"/>
                </a:lnTo>
                <a:lnTo>
                  <a:pt x="0" y="8073361"/>
                </a:lnTo>
                <a:lnTo>
                  <a:pt x="0" y="0"/>
                </a:lnTo>
                <a:close/>
              </a:path>
            </a:pathLst>
          </a:custGeom>
          <a:blipFill>
            <a:blip r:embed="rId3"/>
            <a:stretch>
              <a:fillRect/>
            </a:stretch>
          </a:blipFill>
        </p:spPr>
      </p:sp>
      <p:pic>
        <p:nvPicPr>
          <p:cNvPr id="16" name="Picture 15">
            <a:extLst>
              <a:ext uri="{FF2B5EF4-FFF2-40B4-BE49-F238E27FC236}">
                <a16:creationId xmlns:a16="http://schemas.microsoft.com/office/drawing/2014/main" id="{37535C90-F5DB-4A4C-8AD5-DFE4BD37CDDE}"/>
              </a:ext>
            </a:extLst>
          </p:cNvPr>
          <p:cNvPicPr>
            <a:picLocks noChangeAspect="1"/>
          </p:cNvPicPr>
          <p:nvPr/>
        </p:nvPicPr>
        <p:blipFill rotWithShape="1">
          <a:blip r:embed="rId6">
            <a:extLst>
              <a:ext uri="{28A0092B-C50C-407E-A947-70E740481C1C}">
                <a14:useLocalDpi xmlns:a14="http://schemas.microsoft.com/office/drawing/2010/main" val="0"/>
              </a:ext>
            </a:extLst>
          </a:blip>
          <a:srcRect l="10220" r="14639"/>
          <a:stretch/>
        </p:blipFill>
        <p:spPr>
          <a:xfrm>
            <a:off x="11303841" y="3199901"/>
            <a:ext cx="6542680" cy="4124477"/>
          </a:xfrm>
          <a:prstGeom prst="roundRect">
            <a:avLst>
              <a:gd name="adj" fmla="val 8594"/>
            </a:avLst>
          </a:prstGeom>
          <a:solidFill>
            <a:srgbClr val="FFFFFF">
              <a:shade val="85000"/>
            </a:srgbClr>
          </a:solidFill>
          <a:ln>
            <a:solidFill>
              <a:schemeClr val="bg1"/>
            </a:solidFill>
          </a:ln>
          <a:effectLst>
            <a:reflection blurRad="12700" stA="38000" endPos="28000" dist="5000" dir="5400000" sy="-100000" algn="bl" rotWithShape="0"/>
          </a:effec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V="1">
            <a:off x="0" y="-4504"/>
            <a:ext cx="18411860" cy="10287000"/>
          </a:xfrm>
          <a:custGeom>
            <a:avLst/>
            <a:gdLst/>
            <a:ahLst/>
            <a:cxnLst/>
            <a:rect l="l" t="t" r="r" b="b"/>
            <a:pathLst>
              <a:path w="18288000" h="10287000">
                <a:moveTo>
                  <a:pt x="0" y="10287000"/>
                </a:moveTo>
                <a:lnTo>
                  <a:pt x="18288000" y="10287000"/>
                </a:lnTo>
                <a:lnTo>
                  <a:pt x="18288000" y="0"/>
                </a:lnTo>
                <a:lnTo>
                  <a:pt x="0" y="0"/>
                </a:lnTo>
                <a:lnTo>
                  <a:pt x="0" y="10287000"/>
                </a:lnTo>
                <a:close/>
              </a:path>
            </a:pathLst>
          </a:custGeom>
          <a:blipFill>
            <a:blip r:embed="rId2"/>
            <a:stretch>
              <a:fillRect t="-38888" b="-38888"/>
            </a:stretch>
          </a:blipFill>
        </p:spPr>
        <p:txBody>
          <a:bodyPr/>
          <a:lstStyle/>
          <a:p>
            <a:endParaRPr lang="en-US" dirty="0"/>
          </a:p>
        </p:txBody>
      </p:sp>
      <p:sp>
        <p:nvSpPr>
          <p:cNvPr id="3" name="TextBox 3"/>
          <p:cNvSpPr txBox="1"/>
          <p:nvPr/>
        </p:nvSpPr>
        <p:spPr>
          <a:xfrm>
            <a:off x="2483960" y="2475434"/>
            <a:ext cx="8628456" cy="954107"/>
          </a:xfrm>
          <a:prstGeom prst="rect">
            <a:avLst/>
          </a:prstGeom>
        </p:spPr>
        <p:txBody>
          <a:bodyPr wrap="square" lIns="0" tIns="0" rIns="0" bIns="0" rtlCol="0" anchor="t">
            <a:spAutoFit/>
          </a:bodyPr>
          <a:lstStyle/>
          <a:p>
            <a:pPr>
              <a:lnSpc>
                <a:spcPts val="7981"/>
              </a:lnSpc>
              <a:spcBef>
                <a:spcPct val="0"/>
              </a:spcBef>
            </a:pPr>
            <a:r>
              <a:rPr lang="en-US" sz="4000" dirty="0">
                <a:solidFill>
                  <a:srgbClr val="B100E8"/>
                </a:solidFill>
                <a:latin typeface="Now Bold"/>
              </a:rPr>
              <a:t>KEY FEATURES</a:t>
            </a:r>
          </a:p>
        </p:txBody>
      </p:sp>
      <p:sp>
        <p:nvSpPr>
          <p:cNvPr id="4" name="Freeform 4"/>
          <p:cNvSpPr/>
          <p:nvPr/>
        </p:nvSpPr>
        <p:spPr>
          <a:xfrm>
            <a:off x="-2743200" y="7552286"/>
            <a:ext cx="5799434" cy="5460421"/>
          </a:xfrm>
          <a:custGeom>
            <a:avLst/>
            <a:gdLst/>
            <a:ahLst/>
            <a:cxnLst/>
            <a:rect l="l" t="t" r="r" b="b"/>
            <a:pathLst>
              <a:path w="17894953" h="17894953">
                <a:moveTo>
                  <a:pt x="0" y="0"/>
                </a:moveTo>
                <a:lnTo>
                  <a:pt x="17894952" y="0"/>
                </a:lnTo>
                <a:lnTo>
                  <a:pt x="17894952" y="17894953"/>
                </a:lnTo>
                <a:lnTo>
                  <a:pt x="0" y="178949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0" name="TextBox 30"/>
          <p:cNvSpPr txBox="1"/>
          <p:nvPr/>
        </p:nvSpPr>
        <p:spPr>
          <a:xfrm>
            <a:off x="2483960" y="3856803"/>
            <a:ext cx="14554200" cy="4440126"/>
          </a:xfrm>
          <a:prstGeom prst="rect">
            <a:avLst/>
          </a:prstGeom>
        </p:spPr>
        <p:txBody>
          <a:bodyPr wrap="square" lIns="0" tIns="0" rIns="0" bIns="0" rtlCol="0" anchor="t">
            <a:spAutoFit/>
          </a:bodyPr>
          <a:lstStyle/>
          <a:p>
            <a:pPr>
              <a:lnSpc>
                <a:spcPct val="150000"/>
              </a:lnSpc>
              <a:buFont typeface="Arial" panose="020B0604020202020204" pitchFamily="34" charset="0"/>
              <a:buChar char="•"/>
            </a:pPr>
            <a:r>
              <a:rPr lang="en-US" sz="2800" b="0" i="0" dirty="0">
                <a:solidFill>
                  <a:schemeClr val="bg1"/>
                </a:solidFill>
                <a:effectLst/>
                <a:latin typeface="Century" panose="02040604050505020304" pitchFamily="18" charset="0"/>
              </a:rPr>
              <a:t>   Authentication: Secure access for customers, agents, and administrators.</a:t>
            </a:r>
          </a:p>
          <a:p>
            <a:pPr>
              <a:lnSpc>
                <a:spcPct val="150000"/>
              </a:lnSpc>
              <a:buFont typeface="Arial" panose="020B0604020202020204" pitchFamily="34" charset="0"/>
              <a:buChar char="•"/>
            </a:pPr>
            <a:r>
              <a:rPr lang="en-US" sz="2800" b="0" i="0" dirty="0">
                <a:solidFill>
                  <a:schemeClr val="bg1"/>
                </a:solidFill>
                <a:effectLst/>
                <a:latin typeface="Century" panose="02040604050505020304" pitchFamily="18" charset="0"/>
              </a:rPr>
              <a:t>   Insurance Plan Management: Easy comparison and selection of insurance plans.</a:t>
            </a:r>
          </a:p>
          <a:p>
            <a:pPr>
              <a:lnSpc>
                <a:spcPct val="150000"/>
              </a:lnSpc>
              <a:buFont typeface="Arial" panose="020B0604020202020204" pitchFamily="34" charset="0"/>
              <a:buChar char="•"/>
            </a:pPr>
            <a:r>
              <a:rPr lang="en-US" sz="2800" b="0" i="0" dirty="0">
                <a:solidFill>
                  <a:schemeClr val="bg1"/>
                </a:solidFill>
                <a:effectLst/>
                <a:latin typeface="Century" panose="02040604050505020304" pitchFamily="18" charset="0"/>
              </a:rPr>
              <a:t>   Appointment Scheduling and Agent Selection: Simple tools to manage appointments</a:t>
            </a:r>
          </a:p>
          <a:p>
            <a:pPr lvl="1">
              <a:lnSpc>
                <a:spcPct val="150000"/>
              </a:lnSpc>
            </a:pPr>
            <a:r>
              <a:rPr lang="en-US" sz="2800" b="0" i="0" dirty="0">
                <a:solidFill>
                  <a:schemeClr val="bg1"/>
                </a:solidFill>
                <a:effectLst/>
                <a:latin typeface="Century" panose="02040604050505020304" pitchFamily="18" charset="0"/>
              </a:rPr>
              <a:t>and connect with agents.</a:t>
            </a:r>
          </a:p>
          <a:p>
            <a:pPr>
              <a:lnSpc>
                <a:spcPct val="150000"/>
              </a:lnSpc>
              <a:buFont typeface="Arial" panose="020B0604020202020204" pitchFamily="34" charset="0"/>
              <a:buChar char="•"/>
            </a:pPr>
            <a:r>
              <a:rPr lang="en-US" sz="2800" b="0" i="0" dirty="0">
                <a:solidFill>
                  <a:schemeClr val="bg1"/>
                </a:solidFill>
                <a:effectLst/>
                <a:latin typeface="Century" panose="02040604050505020304" pitchFamily="18" charset="0"/>
              </a:rPr>
              <a:t>   AI-Powered Health Cost Prediction: Predict potential health charges based on user</a:t>
            </a:r>
          </a:p>
          <a:p>
            <a:pPr lvl="1">
              <a:lnSpc>
                <a:spcPct val="150000"/>
              </a:lnSpc>
            </a:pPr>
            <a:r>
              <a:rPr lang="en-US" sz="2800" b="0" i="0" dirty="0">
                <a:solidFill>
                  <a:schemeClr val="bg1"/>
                </a:solidFill>
                <a:effectLst/>
                <a:latin typeface="Century" panose="02040604050505020304" pitchFamily="18" charset="0"/>
              </a:rPr>
              <a:t>health data.</a:t>
            </a:r>
          </a:p>
          <a:p>
            <a:pPr>
              <a:lnSpc>
                <a:spcPct val="150000"/>
              </a:lnSpc>
              <a:buFont typeface="Arial" panose="020B0604020202020204" pitchFamily="34" charset="0"/>
              <a:buChar char="•"/>
            </a:pPr>
            <a:r>
              <a:rPr lang="en-US" sz="2800" b="0" i="0" dirty="0">
                <a:solidFill>
                  <a:schemeClr val="bg1"/>
                </a:solidFill>
                <a:effectLst/>
                <a:latin typeface="Century" panose="02040604050505020304" pitchFamily="18" charset="0"/>
              </a:rPr>
              <a:t>   Administrative Tools: Centralized dashboard for managing platform operations.</a:t>
            </a:r>
          </a:p>
        </p:txBody>
      </p:sp>
      <p:sp>
        <p:nvSpPr>
          <p:cNvPr id="31" name="Freeform 31"/>
          <p:cNvSpPr/>
          <p:nvPr/>
        </p:nvSpPr>
        <p:spPr>
          <a:xfrm>
            <a:off x="-824620" y="-1132633"/>
            <a:ext cx="3308580" cy="3304444"/>
          </a:xfrm>
          <a:custGeom>
            <a:avLst/>
            <a:gdLst/>
            <a:ahLst/>
            <a:cxnLst/>
            <a:rect l="l" t="t" r="r" b="b"/>
            <a:pathLst>
              <a:path w="3308580" h="3304444">
                <a:moveTo>
                  <a:pt x="0" y="0"/>
                </a:moveTo>
                <a:lnTo>
                  <a:pt x="3308580" y="0"/>
                </a:lnTo>
                <a:lnTo>
                  <a:pt x="3308580" y="3304444"/>
                </a:lnTo>
                <a:lnTo>
                  <a:pt x="0" y="3304444"/>
                </a:lnTo>
                <a:lnTo>
                  <a:pt x="0" y="0"/>
                </a:lnTo>
                <a:close/>
              </a:path>
            </a:pathLst>
          </a:custGeom>
          <a:blipFill>
            <a:blip r:embed="rId5"/>
            <a:stretch>
              <a:fillRect/>
            </a:stretch>
          </a:blipFill>
        </p:spPr>
      </p:sp>
      <p:sp>
        <p:nvSpPr>
          <p:cNvPr id="32" name="Freeform 32"/>
          <p:cNvSpPr/>
          <p:nvPr/>
        </p:nvSpPr>
        <p:spPr>
          <a:xfrm>
            <a:off x="16633710" y="8634778"/>
            <a:ext cx="3308580" cy="3304444"/>
          </a:xfrm>
          <a:custGeom>
            <a:avLst/>
            <a:gdLst/>
            <a:ahLst/>
            <a:cxnLst/>
            <a:rect l="l" t="t" r="r" b="b"/>
            <a:pathLst>
              <a:path w="3308580" h="3304444">
                <a:moveTo>
                  <a:pt x="0" y="0"/>
                </a:moveTo>
                <a:lnTo>
                  <a:pt x="3308580" y="0"/>
                </a:lnTo>
                <a:lnTo>
                  <a:pt x="3308580" y="3304444"/>
                </a:lnTo>
                <a:lnTo>
                  <a:pt x="0" y="3304444"/>
                </a:lnTo>
                <a:lnTo>
                  <a:pt x="0" y="0"/>
                </a:lnTo>
                <a:close/>
              </a:path>
            </a:pathLst>
          </a:custGeom>
          <a:blipFill>
            <a:blip r:embed="rId5"/>
            <a:stretch>
              <a:fillRect/>
            </a:stretch>
          </a:blipFill>
        </p:spPr>
      </p:sp>
      <p:pic>
        <p:nvPicPr>
          <p:cNvPr id="43" name="Picture 42">
            <a:extLst>
              <a:ext uri="{FF2B5EF4-FFF2-40B4-BE49-F238E27FC236}">
                <a16:creationId xmlns:a16="http://schemas.microsoft.com/office/drawing/2014/main" id="{34E6B3D8-EB98-4F9A-A52A-7BFEAD7C3EA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877805" y="328723"/>
            <a:ext cx="6143625" cy="3686175"/>
          </a:xfrm>
          <a:prstGeom prst="rect">
            <a:avLst/>
          </a:prstGeom>
        </p:spPr>
      </p:pic>
      <p:sp>
        <p:nvSpPr>
          <p:cNvPr id="10" name="TextBox 3">
            <a:extLst>
              <a:ext uri="{FF2B5EF4-FFF2-40B4-BE49-F238E27FC236}">
                <a16:creationId xmlns:a16="http://schemas.microsoft.com/office/drawing/2014/main" id="{30D1C992-9480-4D40-949F-015B6030D9ED}"/>
              </a:ext>
            </a:extLst>
          </p:cNvPr>
          <p:cNvSpPr txBox="1"/>
          <p:nvPr/>
        </p:nvSpPr>
        <p:spPr>
          <a:xfrm>
            <a:off x="2483960" y="1209741"/>
            <a:ext cx="8628456" cy="990336"/>
          </a:xfrm>
          <a:prstGeom prst="rect">
            <a:avLst/>
          </a:prstGeom>
        </p:spPr>
        <p:txBody>
          <a:bodyPr wrap="square" lIns="0" tIns="0" rIns="0" bIns="0" rtlCol="0" anchor="t">
            <a:spAutoFit/>
          </a:bodyPr>
          <a:lstStyle/>
          <a:p>
            <a:pPr marL="0" lvl="0" indent="0">
              <a:lnSpc>
                <a:spcPts val="7981"/>
              </a:lnSpc>
              <a:spcBef>
                <a:spcPct val="0"/>
              </a:spcBef>
            </a:pPr>
            <a:r>
              <a:rPr lang="en-US" sz="5741" dirty="0">
                <a:solidFill>
                  <a:srgbClr val="048AFF"/>
                </a:solidFill>
                <a:latin typeface="Now Bold"/>
              </a:rPr>
              <a:t>PROJECT OVERVIEW</a:t>
            </a:r>
          </a:p>
        </p:txBody>
      </p:sp>
    </p:spTree>
    <p:extLst>
      <p:ext uri="{BB962C8B-B14F-4D97-AF65-F5344CB8AC3E}">
        <p14:creationId xmlns:p14="http://schemas.microsoft.com/office/powerpoint/2010/main" val="17514925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21771" y="-40152"/>
            <a:ext cx="18389326" cy="1032311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grpSp>
        <p:nvGrpSpPr>
          <p:cNvPr id="3" name="Group 3"/>
          <p:cNvGrpSpPr/>
          <p:nvPr/>
        </p:nvGrpSpPr>
        <p:grpSpPr>
          <a:xfrm>
            <a:off x="1442776" y="2137883"/>
            <a:ext cx="1875852" cy="1875852"/>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48AFF">
                    <a:alpha val="100000"/>
                  </a:srgbClr>
                </a:gs>
                <a:gs pos="100000">
                  <a:srgbClr val="B100E8">
                    <a:alpha val="100000"/>
                  </a:srgbClr>
                </a:gs>
              </a:gsLst>
              <a:path path="circle">
                <a:fillToRect r="100000" b="100000"/>
              </a:path>
              <a:tileRect l="-100000" t="-100000"/>
            </a:gradFill>
          </p:spPr>
        </p:sp>
        <p:sp>
          <p:nvSpPr>
            <p:cNvPr id="5" name="TextBox 5"/>
            <p:cNvSpPr txBox="1"/>
            <p:nvPr/>
          </p:nvSpPr>
          <p:spPr>
            <a:xfrm>
              <a:off x="76200" y="66675"/>
              <a:ext cx="660400" cy="669925"/>
            </a:xfrm>
            <a:prstGeom prst="rect">
              <a:avLst/>
            </a:prstGeom>
          </p:spPr>
          <p:txBody>
            <a:bodyPr lIns="50800" tIns="50800" rIns="50800" bIns="50800" rtlCol="0" anchor="ctr"/>
            <a:lstStyle/>
            <a:p>
              <a:pPr algn="ctr">
                <a:lnSpc>
                  <a:spcPts val="3131"/>
                </a:lnSpc>
              </a:pPr>
              <a:endParaRPr/>
            </a:p>
          </p:txBody>
        </p:sp>
      </p:grpSp>
      <p:sp>
        <p:nvSpPr>
          <p:cNvPr id="6" name="AutoShape 6"/>
          <p:cNvSpPr/>
          <p:nvPr/>
        </p:nvSpPr>
        <p:spPr>
          <a:xfrm flipH="1" flipV="1">
            <a:off x="3392094" y="3195956"/>
            <a:ext cx="11051596" cy="55032"/>
          </a:xfrm>
          <a:prstGeom prst="line">
            <a:avLst/>
          </a:prstGeom>
          <a:ln w="66675" cap="rnd">
            <a:solidFill>
              <a:srgbClr val="3652DD"/>
            </a:solidFill>
            <a:prstDash val="sysDot"/>
            <a:headEnd type="none" w="sm" len="sm"/>
            <a:tailEnd type="none" w="sm" len="sm"/>
          </a:ln>
        </p:spPr>
      </p:sp>
      <p:grpSp>
        <p:nvGrpSpPr>
          <p:cNvPr id="7" name="Group 7"/>
          <p:cNvGrpSpPr/>
          <p:nvPr/>
        </p:nvGrpSpPr>
        <p:grpSpPr>
          <a:xfrm>
            <a:off x="5517927" y="2137883"/>
            <a:ext cx="1875852" cy="1875852"/>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48AFF">
                    <a:alpha val="100000"/>
                  </a:srgbClr>
                </a:gs>
                <a:gs pos="100000">
                  <a:srgbClr val="B100E8">
                    <a:alpha val="100000"/>
                  </a:srgbClr>
                </a:gs>
              </a:gsLst>
              <a:path path="circle">
                <a:fillToRect r="100000" b="100000"/>
              </a:path>
              <a:tileRect l="-100000" t="-100000"/>
            </a:gradFill>
          </p:spPr>
        </p:sp>
        <p:sp>
          <p:nvSpPr>
            <p:cNvPr id="9" name="TextBox 9"/>
            <p:cNvSpPr txBox="1"/>
            <p:nvPr/>
          </p:nvSpPr>
          <p:spPr>
            <a:xfrm>
              <a:off x="76200" y="66675"/>
              <a:ext cx="660400" cy="669925"/>
            </a:xfrm>
            <a:prstGeom prst="rect">
              <a:avLst/>
            </a:prstGeom>
          </p:spPr>
          <p:txBody>
            <a:bodyPr lIns="50800" tIns="50800" rIns="50800" bIns="50800" rtlCol="0" anchor="ctr"/>
            <a:lstStyle/>
            <a:p>
              <a:pPr algn="ctr">
                <a:lnSpc>
                  <a:spcPts val="3131"/>
                </a:lnSpc>
              </a:pPr>
              <a:endParaRPr/>
            </a:p>
          </p:txBody>
        </p:sp>
      </p:grpSp>
      <p:grpSp>
        <p:nvGrpSpPr>
          <p:cNvPr id="10" name="Group 10"/>
          <p:cNvGrpSpPr/>
          <p:nvPr/>
        </p:nvGrpSpPr>
        <p:grpSpPr>
          <a:xfrm>
            <a:off x="9892879" y="2140712"/>
            <a:ext cx="1875852" cy="1875852"/>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48AFF">
                    <a:alpha val="100000"/>
                  </a:srgbClr>
                </a:gs>
                <a:gs pos="100000">
                  <a:srgbClr val="B100E8">
                    <a:alpha val="100000"/>
                  </a:srgbClr>
                </a:gs>
              </a:gsLst>
              <a:path path="circle">
                <a:fillToRect r="100000" b="100000"/>
              </a:path>
              <a:tileRect l="-100000" t="-100000"/>
            </a:gradFill>
          </p:spPr>
        </p:sp>
        <p:sp>
          <p:nvSpPr>
            <p:cNvPr id="12" name="TextBox 12"/>
            <p:cNvSpPr txBox="1"/>
            <p:nvPr/>
          </p:nvSpPr>
          <p:spPr>
            <a:xfrm>
              <a:off x="76200" y="66675"/>
              <a:ext cx="660400" cy="669925"/>
            </a:xfrm>
            <a:prstGeom prst="rect">
              <a:avLst/>
            </a:prstGeom>
          </p:spPr>
          <p:txBody>
            <a:bodyPr lIns="50800" tIns="50800" rIns="50800" bIns="50800" rtlCol="0" anchor="ctr"/>
            <a:lstStyle/>
            <a:p>
              <a:pPr algn="ctr">
                <a:lnSpc>
                  <a:spcPts val="3131"/>
                </a:lnSpc>
              </a:pPr>
              <a:endParaRPr/>
            </a:p>
          </p:txBody>
        </p:sp>
      </p:grpSp>
      <p:grpSp>
        <p:nvGrpSpPr>
          <p:cNvPr id="13" name="Group 13"/>
          <p:cNvGrpSpPr/>
          <p:nvPr/>
        </p:nvGrpSpPr>
        <p:grpSpPr>
          <a:xfrm>
            <a:off x="14267831" y="2226484"/>
            <a:ext cx="1875852" cy="1875852"/>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48AFF">
                    <a:alpha val="100000"/>
                  </a:srgbClr>
                </a:gs>
                <a:gs pos="100000">
                  <a:srgbClr val="B100E8">
                    <a:alpha val="100000"/>
                  </a:srgbClr>
                </a:gs>
              </a:gsLst>
              <a:path path="circle">
                <a:fillToRect r="100000" b="100000"/>
              </a:path>
              <a:tileRect l="-100000" t="-100000"/>
            </a:gradFill>
          </p:spPr>
        </p:sp>
        <p:sp>
          <p:nvSpPr>
            <p:cNvPr id="15" name="TextBox 15"/>
            <p:cNvSpPr txBox="1"/>
            <p:nvPr/>
          </p:nvSpPr>
          <p:spPr>
            <a:xfrm>
              <a:off x="76200" y="66675"/>
              <a:ext cx="660400" cy="669925"/>
            </a:xfrm>
            <a:prstGeom prst="rect">
              <a:avLst/>
            </a:prstGeom>
          </p:spPr>
          <p:txBody>
            <a:bodyPr lIns="50800" tIns="50800" rIns="50800" bIns="50800" rtlCol="0" anchor="ctr"/>
            <a:lstStyle/>
            <a:p>
              <a:pPr algn="ctr">
                <a:lnSpc>
                  <a:spcPts val="3131"/>
                </a:lnSpc>
              </a:pPr>
              <a:endParaRPr/>
            </a:p>
          </p:txBody>
        </p:sp>
      </p:grpSp>
      <p:sp>
        <p:nvSpPr>
          <p:cNvPr id="16" name="Freeform 16"/>
          <p:cNvSpPr/>
          <p:nvPr/>
        </p:nvSpPr>
        <p:spPr>
          <a:xfrm>
            <a:off x="1930886" y="2359033"/>
            <a:ext cx="981744" cy="1249906"/>
          </a:xfrm>
          <a:custGeom>
            <a:avLst/>
            <a:gdLst/>
            <a:ahLst/>
            <a:cxnLst/>
            <a:rect l="l" t="t" r="r" b="b"/>
            <a:pathLst>
              <a:path w="981744" h="1249906">
                <a:moveTo>
                  <a:pt x="0" y="0"/>
                </a:moveTo>
                <a:lnTo>
                  <a:pt x="981744" y="0"/>
                </a:lnTo>
                <a:lnTo>
                  <a:pt x="981744" y="1249906"/>
                </a:lnTo>
                <a:lnTo>
                  <a:pt x="0" y="124990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7" name="Freeform 17"/>
          <p:cNvSpPr/>
          <p:nvPr/>
        </p:nvSpPr>
        <p:spPr>
          <a:xfrm>
            <a:off x="5904151" y="2487399"/>
            <a:ext cx="1147405" cy="1118198"/>
          </a:xfrm>
          <a:custGeom>
            <a:avLst/>
            <a:gdLst/>
            <a:ahLst/>
            <a:cxnLst/>
            <a:rect l="l" t="t" r="r" b="b"/>
            <a:pathLst>
              <a:path w="1147405" h="1118198">
                <a:moveTo>
                  <a:pt x="0" y="0"/>
                </a:moveTo>
                <a:lnTo>
                  <a:pt x="1147405" y="0"/>
                </a:lnTo>
                <a:lnTo>
                  <a:pt x="1147405" y="1118198"/>
                </a:lnTo>
                <a:lnTo>
                  <a:pt x="0" y="111819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8" name="Freeform 18"/>
          <p:cNvSpPr/>
          <p:nvPr/>
        </p:nvSpPr>
        <p:spPr>
          <a:xfrm>
            <a:off x="10299322" y="2537666"/>
            <a:ext cx="1062966" cy="1153119"/>
          </a:xfrm>
          <a:custGeom>
            <a:avLst/>
            <a:gdLst/>
            <a:ahLst/>
            <a:cxnLst/>
            <a:rect l="l" t="t" r="r" b="b"/>
            <a:pathLst>
              <a:path w="1062966" h="1153119">
                <a:moveTo>
                  <a:pt x="0" y="0"/>
                </a:moveTo>
                <a:lnTo>
                  <a:pt x="1062966" y="0"/>
                </a:lnTo>
                <a:lnTo>
                  <a:pt x="1062966" y="1153119"/>
                </a:lnTo>
                <a:lnTo>
                  <a:pt x="0" y="115311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9" name="Freeform 19"/>
          <p:cNvSpPr/>
          <p:nvPr/>
        </p:nvSpPr>
        <p:spPr>
          <a:xfrm>
            <a:off x="14650937" y="2619396"/>
            <a:ext cx="1109639" cy="1018850"/>
          </a:xfrm>
          <a:custGeom>
            <a:avLst/>
            <a:gdLst/>
            <a:ahLst/>
            <a:cxnLst/>
            <a:rect l="l" t="t" r="r" b="b"/>
            <a:pathLst>
              <a:path w="1109639" h="1018850">
                <a:moveTo>
                  <a:pt x="0" y="0"/>
                </a:moveTo>
                <a:lnTo>
                  <a:pt x="1109639" y="0"/>
                </a:lnTo>
                <a:lnTo>
                  <a:pt x="1109639" y="1018850"/>
                </a:lnTo>
                <a:lnTo>
                  <a:pt x="0" y="101885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20" name="TextBox 20"/>
          <p:cNvSpPr txBox="1"/>
          <p:nvPr/>
        </p:nvSpPr>
        <p:spPr>
          <a:xfrm>
            <a:off x="4835352" y="799675"/>
            <a:ext cx="8617293" cy="841192"/>
          </a:xfrm>
          <a:prstGeom prst="rect">
            <a:avLst/>
          </a:prstGeom>
        </p:spPr>
        <p:txBody>
          <a:bodyPr lIns="0" tIns="0" rIns="0" bIns="0" rtlCol="0" anchor="t">
            <a:spAutoFit/>
          </a:bodyPr>
          <a:lstStyle/>
          <a:p>
            <a:pPr algn="ctr">
              <a:lnSpc>
                <a:spcPts val="6762"/>
              </a:lnSpc>
            </a:pPr>
            <a:r>
              <a:rPr lang="en-US" sz="4865" dirty="0">
                <a:solidFill>
                  <a:srgbClr val="048AFF"/>
                </a:solidFill>
                <a:latin typeface="Now Bold"/>
              </a:rPr>
              <a:t>MILESTONES</a:t>
            </a:r>
          </a:p>
        </p:txBody>
      </p:sp>
      <p:sp>
        <p:nvSpPr>
          <p:cNvPr id="21" name="TextBox 21"/>
          <p:cNvSpPr txBox="1"/>
          <p:nvPr/>
        </p:nvSpPr>
        <p:spPr>
          <a:xfrm>
            <a:off x="266945" y="5141047"/>
            <a:ext cx="3692352" cy="3251852"/>
          </a:xfrm>
          <a:prstGeom prst="rect">
            <a:avLst/>
          </a:prstGeom>
        </p:spPr>
        <p:txBody>
          <a:bodyPr wrap="square" lIns="0" tIns="0" rIns="0" bIns="0" rtlCol="0" anchor="t">
            <a:spAutoFit/>
          </a:bodyPr>
          <a:lstStyle/>
          <a:p>
            <a:pPr marR="0" lvl="0" algn="ctr">
              <a:lnSpc>
                <a:spcPct val="150000"/>
              </a:lnSpc>
              <a:spcBef>
                <a:spcPts val="600"/>
              </a:spcBef>
              <a:spcAft>
                <a:spcPts val="0"/>
              </a:spcAft>
            </a:pPr>
            <a:r>
              <a:rPr lang="en-US" sz="2400" dirty="0">
                <a:solidFill>
                  <a:schemeClr val="bg1"/>
                </a:solidFill>
                <a:latin typeface="Century" panose="02040604050505020304" pitchFamily="18" charset="0"/>
              </a:rPr>
              <a:t>Completed user authentication and registration, and initiated the implementation of agent availability management.</a:t>
            </a:r>
            <a:endParaRPr lang="en-US" sz="2200" dirty="0">
              <a:solidFill>
                <a:schemeClr val="bg1"/>
              </a:solidFill>
              <a:effectLst/>
              <a:latin typeface="Century" panose="02040604050505020304" pitchFamily="18" charset="0"/>
              <a:ea typeface="Open Sans" panose="020B0606030504020204" pitchFamily="34" charset="0"/>
            </a:endParaRPr>
          </a:p>
        </p:txBody>
      </p:sp>
      <p:sp>
        <p:nvSpPr>
          <p:cNvPr id="22" name="TextBox 22"/>
          <p:cNvSpPr txBox="1"/>
          <p:nvPr/>
        </p:nvSpPr>
        <p:spPr>
          <a:xfrm>
            <a:off x="1782015" y="4404135"/>
            <a:ext cx="1094341" cy="775012"/>
          </a:xfrm>
          <a:prstGeom prst="rect">
            <a:avLst/>
          </a:prstGeom>
        </p:spPr>
        <p:txBody>
          <a:bodyPr lIns="0" tIns="0" rIns="0" bIns="0" rtlCol="0" anchor="t">
            <a:spAutoFit/>
          </a:bodyPr>
          <a:lstStyle/>
          <a:p>
            <a:pPr algn="ctr">
              <a:lnSpc>
                <a:spcPts val="6373"/>
              </a:lnSpc>
            </a:pPr>
            <a:r>
              <a:rPr lang="en-US" sz="4585">
                <a:solidFill>
                  <a:srgbClr val="B100E8"/>
                </a:solidFill>
                <a:latin typeface="Now Bold"/>
              </a:rPr>
              <a:t>01</a:t>
            </a:r>
          </a:p>
        </p:txBody>
      </p:sp>
      <p:sp>
        <p:nvSpPr>
          <p:cNvPr id="24" name="TextBox 24"/>
          <p:cNvSpPr txBox="1"/>
          <p:nvPr/>
        </p:nvSpPr>
        <p:spPr>
          <a:xfrm>
            <a:off x="5876925" y="4334786"/>
            <a:ext cx="1094341" cy="775012"/>
          </a:xfrm>
          <a:prstGeom prst="rect">
            <a:avLst/>
          </a:prstGeom>
        </p:spPr>
        <p:txBody>
          <a:bodyPr lIns="0" tIns="0" rIns="0" bIns="0" rtlCol="0" anchor="t">
            <a:spAutoFit/>
          </a:bodyPr>
          <a:lstStyle/>
          <a:p>
            <a:pPr algn="ctr">
              <a:lnSpc>
                <a:spcPts val="6373"/>
              </a:lnSpc>
            </a:pPr>
            <a:r>
              <a:rPr lang="en-US" sz="4585" dirty="0">
                <a:solidFill>
                  <a:srgbClr val="B100E8"/>
                </a:solidFill>
                <a:latin typeface="Now Bold"/>
              </a:rPr>
              <a:t>02</a:t>
            </a:r>
          </a:p>
        </p:txBody>
      </p:sp>
      <p:sp>
        <p:nvSpPr>
          <p:cNvPr id="26" name="TextBox 26"/>
          <p:cNvSpPr txBox="1"/>
          <p:nvPr/>
        </p:nvSpPr>
        <p:spPr>
          <a:xfrm>
            <a:off x="10234917" y="4331510"/>
            <a:ext cx="1094341" cy="775012"/>
          </a:xfrm>
          <a:prstGeom prst="rect">
            <a:avLst/>
          </a:prstGeom>
        </p:spPr>
        <p:txBody>
          <a:bodyPr lIns="0" tIns="0" rIns="0" bIns="0" rtlCol="0" anchor="t">
            <a:spAutoFit/>
          </a:bodyPr>
          <a:lstStyle/>
          <a:p>
            <a:pPr algn="ctr">
              <a:lnSpc>
                <a:spcPts val="6373"/>
              </a:lnSpc>
            </a:pPr>
            <a:r>
              <a:rPr lang="en-US" sz="4585" dirty="0">
                <a:solidFill>
                  <a:srgbClr val="B100E8"/>
                </a:solidFill>
                <a:latin typeface="Now Bold"/>
              </a:rPr>
              <a:t>03</a:t>
            </a:r>
          </a:p>
        </p:txBody>
      </p:sp>
      <p:sp>
        <p:nvSpPr>
          <p:cNvPr id="28" name="TextBox 28"/>
          <p:cNvSpPr txBox="1"/>
          <p:nvPr/>
        </p:nvSpPr>
        <p:spPr>
          <a:xfrm>
            <a:off x="14592909" y="4331187"/>
            <a:ext cx="1094341" cy="775012"/>
          </a:xfrm>
          <a:prstGeom prst="rect">
            <a:avLst/>
          </a:prstGeom>
        </p:spPr>
        <p:txBody>
          <a:bodyPr lIns="0" tIns="0" rIns="0" bIns="0" rtlCol="0" anchor="t">
            <a:spAutoFit/>
          </a:bodyPr>
          <a:lstStyle/>
          <a:p>
            <a:pPr algn="ctr">
              <a:lnSpc>
                <a:spcPts val="6373"/>
              </a:lnSpc>
            </a:pPr>
            <a:r>
              <a:rPr lang="en-US" sz="4585" dirty="0">
                <a:solidFill>
                  <a:srgbClr val="B100E8"/>
                </a:solidFill>
                <a:latin typeface="Now Bold"/>
              </a:rPr>
              <a:t>04</a:t>
            </a:r>
          </a:p>
        </p:txBody>
      </p:sp>
      <p:sp>
        <p:nvSpPr>
          <p:cNvPr id="33" name="TextBox 21">
            <a:extLst>
              <a:ext uri="{FF2B5EF4-FFF2-40B4-BE49-F238E27FC236}">
                <a16:creationId xmlns:a16="http://schemas.microsoft.com/office/drawing/2014/main" id="{6739F967-7F7A-40BC-B4E0-28F1CFE3E6A0}"/>
              </a:ext>
            </a:extLst>
          </p:cNvPr>
          <p:cNvSpPr txBox="1"/>
          <p:nvPr/>
        </p:nvSpPr>
        <p:spPr>
          <a:xfrm>
            <a:off x="4515006" y="5071808"/>
            <a:ext cx="3818180" cy="4359848"/>
          </a:xfrm>
          <a:prstGeom prst="rect">
            <a:avLst/>
          </a:prstGeom>
        </p:spPr>
        <p:txBody>
          <a:bodyPr wrap="square" lIns="0" tIns="0" rIns="0" bIns="0" rtlCol="0" anchor="t">
            <a:spAutoFit/>
          </a:bodyPr>
          <a:lstStyle/>
          <a:p>
            <a:pPr marR="0" lvl="0" algn="ctr">
              <a:lnSpc>
                <a:spcPct val="150000"/>
              </a:lnSpc>
              <a:spcBef>
                <a:spcPts val="600"/>
              </a:spcBef>
              <a:spcAft>
                <a:spcPts val="0"/>
              </a:spcAft>
            </a:pPr>
            <a:r>
              <a:rPr lang="en-US" sz="2400" dirty="0">
                <a:solidFill>
                  <a:schemeClr val="bg1"/>
                </a:solidFill>
                <a:latin typeface="Century" panose="02040604050505020304" pitchFamily="18" charset="0"/>
              </a:rPr>
              <a:t>Completed agent availability management, fully developed the appointment scheduling interface, and started its backend integration along with other customer features.</a:t>
            </a:r>
            <a:endParaRPr lang="en-US" sz="2200" dirty="0">
              <a:solidFill>
                <a:schemeClr val="bg1"/>
              </a:solidFill>
              <a:effectLst/>
              <a:latin typeface="Century" panose="02040604050505020304" pitchFamily="18" charset="0"/>
              <a:ea typeface="Open Sans" panose="020B0606030504020204" pitchFamily="34" charset="0"/>
            </a:endParaRPr>
          </a:p>
        </p:txBody>
      </p:sp>
      <p:sp>
        <p:nvSpPr>
          <p:cNvPr id="34" name="TextBox 21">
            <a:extLst>
              <a:ext uri="{FF2B5EF4-FFF2-40B4-BE49-F238E27FC236}">
                <a16:creationId xmlns:a16="http://schemas.microsoft.com/office/drawing/2014/main" id="{F66D1DFA-0F81-4FA7-B838-79945BB23EF1}"/>
              </a:ext>
            </a:extLst>
          </p:cNvPr>
          <p:cNvSpPr txBox="1"/>
          <p:nvPr/>
        </p:nvSpPr>
        <p:spPr>
          <a:xfrm>
            <a:off x="13432898" y="5141885"/>
            <a:ext cx="3646120" cy="3251852"/>
          </a:xfrm>
          <a:prstGeom prst="rect">
            <a:avLst/>
          </a:prstGeom>
        </p:spPr>
        <p:txBody>
          <a:bodyPr wrap="square" lIns="0" tIns="0" rIns="0" bIns="0" rtlCol="0" anchor="t">
            <a:spAutoFit/>
          </a:bodyPr>
          <a:lstStyle/>
          <a:p>
            <a:pPr marR="0" lvl="0" algn="ctr">
              <a:lnSpc>
                <a:spcPct val="150000"/>
              </a:lnSpc>
              <a:spcBef>
                <a:spcPts val="600"/>
              </a:spcBef>
              <a:spcAft>
                <a:spcPts val="0"/>
              </a:spcAft>
            </a:pPr>
            <a:r>
              <a:rPr lang="en-US" sz="2400" dirty="0">
                <a:solidFill>
                  <a:schemeClr val="bg1"/>
                </a:solidFill>
                <a:latin typeface="Century" panose="02040604050505020304" pitchFamily="18" charset="0"/>
              </a:rPr>
              <a:t>Completed agent features and began working on the admin end, with the admin dashboard and AI-powered health cost prediction</a:t>
            </a:r>
            <a:endParaRPr lang="en-US" sz="2200" dirty="0">
              <a:solidFill>
                <a:schemeClr val="bg1"/>
              </a:solidFill>
              <a:effectLst/>
              <a:latin typeface="Century" panose="02040604050505020304" pitchFamily="18" charset="0"/>
              <a:ea typeface="Open Sans" panose="020B0606030504020204" pitchFamily="34" charset="0"/>
            </a:endParaRPr>
          </a:p>
        </p:txBody>
      </p:sp>
      <p:sp>
        <p:nvSpPr>
          <p:cNvPr id="35" name="TextBox 21">
            <a:extLst>
              <a:ext uri="{FF2B5EF4-FFF2-40B4-BE49-F238E27FC236}">
                <a16:creationId xmlns:a16="http://schemas.microsoft.com/office/drawing/2014/main" id="{F1CA46E0-5BD8-4018-B60F-0DC698F41A4A}"/>
              </a:ext>
            </a:extLst>
          </p:cNvPr>
          <p:cNvSpPr txBox="1"/>
          <p:nvPr/>
        </p:nvSpPr>
        <p:spPr>
          <a:xfrm>
            <a:off x="8973952" y="5124841"/>
            <a:ext cx="3818180" cy="3251852"/>
          </a:xfrm>
          <a:prstGeom prst="rect">
            <a:avLst/>
          </a:prstGeom>
        </p:spPr>
        <p:txBody>
          <a:bodyPr wrap="square" lIns="0" tIns="0" rIns="0" bIns="0" rtlCol="0" anchor="t">
            <a:spAutoFit/>
          </a:bodyPr>
          <a:lstStyle/>
          <a:p>
            <a:pPr marR="0" lvl="0" algn="ctr">
              <a:lnSpc>
                <a:spcPct val="150000"/>
              </a:lnSpc>
              <a:spcBef>
                <a:spcPts val="600"/>
              </a:spcBef>
              <a:spcAft>
                <a:spcPts val="0"/>
              </a:spcAft>
            </a:pPr>
            <a:r>
              <a:rPr lang="en-US" sz="2400" dirty="0">
                <a:solidFill>
                  <a:schemeClr val="bg1"/>
                </a:solidFill>
                <a:latin typeface="Century" panose="02040604050505020304" pitchFamily="18" charset="0"/>
              </a:rPr>
              <a:t>Completed appointment management on the user end, integrated with the backend, and started implementing agent features.</a:t>
            </a:r>
            <a:endParaRPr lang="en-US" sz="2200" dirty="0">
              <a:solidFill>
                <a:schemeClr val="bg1"/>
              </a:solidFill>
              <a:effectLst/>
              <a:latin typeface="Century" panose="02040604050505020304" pitchFamily="18" charset="0"/>
              <a:ea typeface="Open Sans" panose="020B0606030504020204" pitchFamily="34"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V="1">
            <a:off x="0" y="-4504"/>
            <a:ext cx="18411860" cy="10287000"/>
          </a:xfrm>
          <a:custGeom>
            <a:avLst/>
            <a:gdLst/>
            <a:ahLst/>
            <a:cxnLst/>
            <a:rect l="l" t="t" r="r" b="b"/>
            <a:pathLst>
              <a:path w="18288000" h="10287000">
                <a:moveTo>
                  <a:pt x="0" y="10287000"/>
                </a:moveTo>
                <a:lnTo>
                  <a:pt x="18288000" y="10287000"/>
                </a:lnTo>
                <a:lnTo>
                  <a:pt x="18288000" y="0"/>
                </a:lnTo>
                <a:lnTo>
                  <a:pt x="0" y="0"/>
                </a:lnTo>
                <a:lnTo>
                  <a:pt x="0" y="10287000"/>
                </a:lnTo>
                <a:close/>
              </a:path>
            </a:pathLst>
          </a:custGeom>
          <a:blipFill>
            <a:blip r:embed="rId2"/>
            <a:stretch>
              <a:fillRect t="-38888" b="-38888"/>
            </a:stretch>
          </a:blipFill>
        </p:spPr>
        <p:txBody>
          <a:bodyPr/>
          <a:lstStyle/>
          <a:p>
            <a:endParaRPr lang="en-US" dirty="0"/>
          </a:p>
        </p:txBody>
      </p:sp>
      <p:sp>
        <p:nvSpPr>
          <p:cNvPr id="4" name="Freeform 4"/>
          <p:cNvSpPr/>
          <p:nvPr/>
        </p:nvSpPr>
        <p:spPr>
          <a:xfrm>
            <a:off x="-2743200" y="7552286"/>
            <a:ext cx="5799434" cy="5460421"/>
          </a:xfrm>
          <a:custGeom>
            <a:avLst/>
            <a:gdLst/>
            <a:ahLst/>
            <a:cxnLst/>
            <a:rect l="l" t="t" r="r" b="b"/>
            <a:pathLst>
              <a:path w="17894953" h="17894953">
                <a:moveTo>
                  <a:pt x="0" y="0"/>
                </a:moveTo>
                <a:lnTo>
                  <a:pt x="17894952" y="0"/>
                </a:lnTo>
                <a:lnTo>
                  <a:pt x="17894952" y="17894953"/>
                </a:lnTo>
                <a:lnTo>
                  <a:pt x="0" y="178949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0" name="TextBox 30"/>
          <p:cNvSpPr txBox="1"/>
          <p:nvPr/>
        </p:nvSpPr>
        <p:spPr>
          <a:xfrm>
            <a:off x="2057400" y="2747721"/>
            <a:ext cx="13379534" cy="423193"/>
          </a:xfrm>
          <a:prstGeom prst="rect">
            <a:avLst/>
          </a:prstGeom>
        </p:spPr>
        <p:txBody>
          <a:bodyPr wrap="square" lIns="0" tIns="0" rIns="0" bIns="0" rtlCol="0" anchor="t">
            <a:spAutoFit/>
          </a:bodyPr>
          <a:lstStyle/>
          <a:p>
            <a:pPr marR="0">
              <a:lnSpc>
                <a:spcPct val="107000"/>
              </a:lnSpc>
              <a:spcBef>
                <a:spcPts val="0"/>
              </a:spcBef>
              <a:spcAft>
                <a:spcPts val="0"/>
              </a:spcAft>
            </a:pPr>
            <a:endParaRPr lang="en-US" sz="2800" dirty="0">
              <a:solidFill>
                <a:schemeClr val="bg1"/>
              </a:solidFill>
              <a:effectLst/>
              <a:latin typeface="Century" panose="02040604050505020304" pitchFamily="18" charset="0"/>
              <a:ea typeface="Calibri" panose="020F0502020204030204" pitchFamily="34" charset="0"/>
              <a:cs typeface="Times New Roman" panose="02020603050405020304" pitchFamily="18" charset="0"/>
            </a:endParaRPr>
          </a:p>
        </p:txBody>
      </p:sp>
      <p:sp>
        <p:nvSpPr>
          <p:cNvPr id="31" name="Freeform 31"/>
          <p:cNvSpPr/>
          <p:nvPr/>
        </p:nvSpPr>
        <p:spPr>
          <a:xfrm>
            <a:off x="-824620" y="-1132633"/>
            <a:ext cx="3308580" cy="3304444"/>
          </a:xfrm>
          <a:custGeom>
            <a:avLst/>
            <a:gdLst/>
            <a:ahLst/>
            <a:cxnLst/>
            <a:rect l="l" t="t" r="r" b="b"/>
            <a:pathLst>
              <a:path w="3308580" h="3304444">
                <a:moveTo>
                  <a:pt x="0" y="0"/>
                </a:moveTo>
                <a:lnTo>
                  <a:pt x="3308580" y="0"/>
                </a:lnTo>
                <a:lnTo>
                  <a:pt x="3308580" y="3304444"/>
                </a:lnTo>
                <a:lnTo>
                  <a:pt x="0" y="3304444"/>
                </a:lnTo>
                <a:lnTo>
                  <a:pt x="0" y="0"/>
                </a:lnTo>
                <a:close/>
              </a:path>
            </a:pathLst>
          </a:custGeom>
          <a:blipFill>
            <a:blip r:embed="rId5"/>
            <a:stretch>
              <a:fillRect/>
            </a:stretch>
          </a:blipFill>
        </p:spPr>
      </p:sp>
      <p:sp>
        <p:nvSpPr>
          <p:cNvPr id="32" name="Freeform 32"/>
          <p:cNvSpPr/>
          <p:nvPr/>
        </p:nvSpPr>
        <p:spPr>
          <a:xfrm>
            <a:off x="16633710" y="8634778"/>
            <a:ext cx="3308580" cy="3304444"/>
          </a:xfrm>
          <a:custGeom>
            <a:avLst/>
            <a:gdLst/>
            <a:ahLst/>
            <a:cxnLst/>
            <a:rect l="l" t="t" r="r" b="b"/>
            <a:pathLst>
              <a:path w="3308580" h="3304444">
                <a:moveTo>
                  <a:pt x="0" y="0"/>
                </a:moveTo>
                <a:lnTo>
                  <a:pt x="3308580" y="0"/>
                </a:lnTo>
                <a:lnTo>
                  <a:pt x="3308580" y="3304444"/>
                </a:lnTo>
                <a:lnTo>
                  <a:pt x="0" y="3304444"/>
                </a:lnTo>
                <a:lnTo>
                  <a:pt x="0" y="0"/>
                </a:lnTo>
                <a:close/>
              </a:path>
            </a:pathLst>
          </a:custGeom>
          <a:blipFill>
            <a:blip r:embed="rId5"/>
            <a:stretch>
              <a:fillRect/>
            </a:stretch>
          </a:blipFill>
        </p:spPr>
      </p:sp>
      <p:sp>
        <p:nvSpPr>
          <p:cNvPr id="39" name="TextBox 3">
            <a:extLst>
              <a:ext uri="{FF2B5EF4-FFF2-40B4-BE49-F238E27FC236}">
                <a16:creationId xmlns:a16="http://schemas.microsoft.com/office/drawing/2014/main" id="{4A219188-646E-4352-A096-2FB69C07D69E}"/>
              </a:ext>
            </a:extLst>
          </p:cNvPr>
          <p:cNvSpPr txBox="1"/>
          <p:nvPr/>
        </p:nvSpPr>
        <p:spPr>
          <a:xfrm>
            <a:off x="2667000" y="387292"/>
            <a:ext cx="8628456" cy="1065676"/>
          </a:xfrm>
          <a:prstGeom prst="rect">
            <a:avLst/>
          </a:prstGeom>
        </p:spPr>
        <p:txBody>
          <a:bodyPr wrap="square" lIns="0" tIns="0" rIns="0" bIns="0" rtlCol="0" anchor="t">
            <a:spAutoFit/>
          </a:bodyPr>
          <a:lstStyle/>
          <a:p>
            <a:pPr>
              <a:lnSpc>
                <a:spcPts val="9217"/>
              </a:lnSpc>
            </a:pPr>
            <a:r>
              <a:rPr lang="en-US" sz="4700" dirty="0">
                <a:solidFill>
                  <a:srgbClr val="B100E8"/>
                </a:solidFill>
                <a:latin typeface="Now Bold"/>
              </a:rPr>
              <a:t>Features in Detail</a:t>
            </a:r>
          </a:p>
        </p:txBody>
      </p:sp>
      <p:pic>
        <p:nvPicPr>
          <p:cNvPr id="43" name="Picture 42">
            <a:extLst>
              <a:ext uri="{FF2B5EF4-FFF2-40B4-BE49-F238E27FC236}">
                <a16:creationId xmlns:a16="http://schemas.microsoft.com/office/drawing/2014/main" id="{34E6B3D8-EB98-4F9A-A52A-7BFEAD7C3EA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01995" y="94719"/>
            <a:ext cx="4760677" cy="2856406"/>
          </a:xfrm>
          <a:prstGeom prst="rect">
            <a:avLst/>
          </a:prstGeom>
        </p:spPr>
      </p:pic>
      <p:sp>
        <p:nvSpPr>
          <p:cNvPr id="6" name="Rectangle 2">
            <a:extLst>
              <a:ext uri="{FF2B5EF4-FFF2-40B4-BE49-F238E27FC236}">
                <a16:creationId xmlns:a16="http://schemas.microsoft.com/office/drawing/2014/main" id="{DA4F3DB4-8F92-4EF6-A535-329206789960}"/>
              </a:ext>
            </a:extLst>
          </p:cNvPr>
          <p:cNvSpPr>
            <a:spLocks noChangeArrowheads="1"/>
          </p:cNvSpPr>
          <p:nvPr/>
        </p:nvSpPr>
        <p:spPr bwMode="auto">
          <a:xfrm>
            <a:off x="2483961" y="1594730"/>
            <a:ext cx="15010374" cy="90024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1" i="0" u="none" strike="noStrike" cap="none" normalizeH="0" baseline="0" dirty="0">
                <a:ln>
                  <a:noFill/>
                </a:ln>
                <a:solidFill>
                  <a:schemeClr val="bg1"/>
                </a:solidFill>
                <a:effectLst/>
                <a:latin typeface="Century" panose="02040604050505020304" pitchFamily="18" charset="0"/>
              </a:rPr>
              <a:t>Customer Features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a:ln>
                  <a:noFill/>
                </a:ln>
                <a:solidFill>
                  <a:schemeClr val="bg1"/>
                </a:solidFill>
                <a:effectLst/>
                <a:latin typeface="Century" panose="02040604050505020304" pitchFamily="18" charset="0"/>
              </a:rPr>
              <a:t> </a:t>
            </a:r>
          </a:p>
          <a:p>
            <a:pPr marL="457200" marR="0" lvl="0" indent="-45720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2600" b="1" i="0" u="none" strike="noStrike" cap="none" normalizeH="0" baseline="0" dirty="0">
                <a:ln>
                  <a:noFill/>
                </a:ln>
                <a:solidFill>
                  <a:schemeClr val="bg1"/>
                </a:solidFill>
                <a:effectLst/>
                <a:latin typeface="Century" panose="02040604050505020304" pitchFamily="18" charset="0"/>
              </a:rPr>
              <a:t>User Authentication</a:t>
            </a:r>
            <a:r>
              <a:rPr kumimoji="0" lang="en-US" altLang="en-US" sz="2600" b="0" i="0" u="none" strike="noStrike" cap="none" normalizeH="0" baseline="0" dirty="0">
                <a:ln>
                  <a:noFill/>
                </a:ln>
                <a:solidFill>
                  <a:schemeClr val="bg1"/>
                </a:solidFill>
                <a:effectLst/>
                <a:latin typeface="Century" panose="02040604050505020304" pitchFamily="18" charset="0"/>
              </a:rPr>
              <a:t>: Secure sign-up/login for personalized access.</a:t>
            </a:r>
          </a:p>
          <a:p>
            <a:pPr marL="457200" marR="0" lvl="0" indent="-45720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2600" b="1" i="0" u="none" strike="noStrike" cap="none" normalizeH="0" baseline="0" dirty="0">
                <a:ln>
                  <a:noFill/>
                </a:ln>
                <a:solidFill>
                  <a:schemeClr val="bg1"/>
                </a:solidFill>
                <a:effectLst/>
                <a:latin typeface="Century" panose="02040604050505020304" pitchFamily="18" charset="0"/>
              </a:rPr>
              <a:t>Appointment Scheduling</a:t>
            </a:r>
            <a:r>
              <a:rPr kumimoji="0" lang="en-US" altLang="en-US" sz="2600" b="0" i="0" u="none" strike="noStrike" cap="none" normalizeH="0" baseline="0" dirty="0">
                <a:ln>
                  <a:noFill/>
                </a:ln>
                <a:solidFill>
                  <a:schemeClr val="bg1"/>
                </a:solidFill>
                <a:effectLst/>
                <a:latin typeface="Century" panose="02040604050505020304" pitchFamily="18" charset="0"/>
              </a:rPr>
              <a:t>: Book appointments with agents at preferred dates and times.</a:t>
            </a:r>
          </a:p>
          <a:p>
            <a:pPr marL="457200" marR="0" lvl="0" indent="-45720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2600" b="1" i="0" u="none" strike="noStrike" cap="none" normalizeH="0" baseline="0" dirty="0">
                <a:ln>
                  <a:noFill/>
                </a:ln>
                <a:solidFill>
                  <a:schemeClr val="bg1"/>
                </a:solidFill>
                <a:effectLst/>
                <a:latin typeface="Century" panose="02040604050505020304" pitchFamily="18" charset="0"/>
              </a:rPr>
              <a:t>Agent Selection</a:t>
            </a:r>
            <a:r>
              <a:rPr kumimoji="0" lang="en-US" altLang="en-US" sz="2600" b="0" i="0" u="none" strike="noStrike" cap="none" normalizeH="0" baseline="0" dirty="0">
                <a:ln>
                  <a:noFill/>
                </a:ln>
                <a:solidFill>
                  <a:schemeClr val="bg1"/>
                </a:solidFill>
                <a:effectLst/>
                <a:latin typeface="Century" panose="02040604050505020304" pitchFamily="18" charset="0"/>
              </a:rPr>
              <a:t>: Browse and choose agents based on availability and expertise.</a:t>
            </a:r>
          </a:p>
          <a:p>
            <a:pPr marL="457200" marR="0" lvl="0" indent="-45720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2600" b="1" i="0" u="none" strike="noStrike" cap="none" normalizeH="0" baseline="0" dirty="0">
                <a:ln>
                  <a:noFill/>
                </a:ln>
                <a:solidFill>
                  <a:schemeClr val="bg1"/>
                </a:solidFill>
                <a:effectLst/>
                <a:latin typeface="Century" panose="02040604050505020304" pitchFamily="18" charset="0"/>
              </a:rPr>
              <a:t>Insurance Plan Information</a:t>
            </a:r>
            <a:r>
              <a:rPr kumimoji="0" lang="en-US" altLang="en-US" sz="2600" b="0" i="0" u="none" strike="noStrike" cap="none" normalizeH="0" baseline="0" dirty="0">
                <a:ln>
                  <a:noFill/>
                </a:ln>
                <a:solidFill>
                  <a:schemeClr val="bg1"/>
                </a:solidFill>
                <a:effectLst/>
                <a:latin typeface="Century" panose="02040604050505020304" pitchFamily="18" charset="0"/>
              </a:rPr>
              <a:t>: Access, compare, and review plan benefits and costs.</a:t>
            </a:r>
          </a:p>
          <a:p>
            <a:pPr marL="457200" marR="0" lvl="0" indent="-45720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2600" b="1" i="0" u="none" strike="noStrike" cap="none" normalizeH="0" baseline="0" dirty="0">
                <a:ln>
                  <a:noFill/>
                </a:ln>
                <a:solidFill>
                  <a:schemeClr val="bg1"/>
                </a:solidFill>
                <a:effectLst/>
                <a:latin typeface="Century" panose="02040604050505020304" pitchFamily="18" charset="0"/>
              </a:rPr>
              <a:t>Appointment Management</a:t>
            </a:r>
            <a:r>
              <a:rPr kumimoji="0" lang="en-US" altLang="en-US" sz="2600" b="0" i="0" u="none" strike="noStrike" cap="none" normalizeH="0" baseline="0" dirty="0">
                <a:ln>
                  <a:noFill/>
                </a:ln>
                <a:solidFill>
                  <a:schemeClr val="bg1"/>
                </a:solidFill>
                <a:effectLst/>
                <a:latin typeface="Century" panose="02040604050505020304" pitchFamily="18" charset="0"/>
              </a:rPr>
              <a:t>: View, schedule, or cancel appointments with ease.</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2800" b="0" i="0" u="none" strike="noStrike" cap="none" normalizeH="0" baseline="0" dirty="0">
              <a:ln>
                <a:noFill/>
              </a:ln>
              <a:solidFill>
                <a:schemeClr val="bg1"/>
              </a:solidFill>
              <a:effectLst/>
              <a:latin typeface="Century" panose="020406040505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1" i="0" u="none" strike="noStrike" cap="none" normalizeH="0" baseline="0" dirty="0">
                <a:ln>
                  <a:noFill/>
                </a:ln>
                <a:solidFill>
                  <a:schemeClr val="bg1"/>
                </a:solidFill>
                <a:effectLst/>
                <a:latin typeface="Century" panose="02040604050505020304" pitchFamily="18" charset="0"/>
              </a:rPr>
              <a:t>Agent Features</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900" b="1" dirty="0">
                <a:solidFill>
                  <a:schemeClr val="bg1"/>
                </a:solidFill>
                <a:latin typeface="Century" panose="02040604050505020304" pitchFamily="18" charset="0"/>
              </a:rPr>
              <a:t> </a:t>
            </a:r>
            <a:endParaRPr kumimoji="0" lang="en-US" altLang="en-US" sz="900" b="1" i="0" u="none" strike="noStrike" cap="none" normalizeH="0" baseline="0" dirty="0">
              <a:ln>
                <a:noFill/>
              </a:ln>
              <a:solidFill>
                <a:schemeClr val="bg1"/>
              </a:solidFill>
              <a:effectLst/>
              <a:latin typeface="Century" panose="02040604050505020304" pitchFamily="18" charset="0"/>
            </a:endParaRPr>
          </a:p>
          <a:p>
            <a:pPr marL="457200" marR="0" lvl="0" indent="-45720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2600" b="1" i="0" u="none" strike="noStrike" cap="none" normalizeH="0" baseline="0" dirty="0">
                <a:ln>
                  <a:noFill/>
                </a:ln>
                <a:solidFill>
                  <a:schemeClr val="bg1"/>
                </a:solidFill>
                <a:effectLst/>
                <a:latin typeface="Century" panose="02040604050505020304" pitchFamily="18" charset="0"/>
              </a:rPr>
              <a:t>Secure Login</a:t>
            </a:r>
            <a:r>
              <a:rPr kumimoji="0" lang="en-US" altLang="en-US" sz="2600" b="0" i="0" u="none" strike="noStrike" cap="none" normalizeH="0" baseline="0" dirty="0">
                <a:ln>
                  <a:noFill/>
                </a:ln>
                <a:solidFill>
                  <a:schemeClr val="bg1"/>
                </a:solidFill>
                <a:effectLst/>
                <a:latin typeface="Century" panose="02040604050505020304" pitchFamily="18" charset="0"/>
              </a:rPr>
              <a:t>: Access the platform securely.</a:t>
            </a:r>
          </a:p>
          <a:p>
            <a:pPr marL="457200" marR="0" lvl="0" indent="-45720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2600" b="1" i="0" u="none" strike="noStrike" cap="none" normalizeH="0" baseline="0" dirty="0">
                <a:ln>
                  <a:noFill/>
                </a:ln>
                <a:solidFill>
                  <a:schemeClr val="bg1"/>
                </a:solidFill>
                <a:effectLst/>
                <a:latin typeface="Century" panose="02040604050505020304" pitchFamily="18" charset="0"/>
              </a:rPr>
              <a:t>Set Availability</a:t>
            </a:r>
            <a:r>
              <a:rPr kumimoji="0" lang="en-US" altLang="en-US" sz="2600" b="0" i="0" u="none" strike="noStrike" cap="none" normalizeH="0" baseline="0" dirty="0">
                <a:ln>
                  <a:noFill/>
                </a:ln>
                <a:solidFill>
                  <a:schemeClr val="bg1"/>
                </a:solidFill>
                <a:effectLst/>
                <a:latin typeface="Century" panose="02040604050505020304" pitchFamily="18" charset="0"/>
              </a:rPr>
              <a:t>: Manage availability for customer appointments.</a:t>
            </a:r>
          </a:p>
          <a:p>
            <a:pPr marL="457200" marR="0" lvl="0" indent="-45720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2600" b="1" i="0" u="none" strike="noStrike" cap="none" normalizeH="0" baseline="0" dirty="0">
                <a:ln>
                  <a:noFill/>
                </a:ln>
                <a:solidFill>
                  <a:schemeClr val="bg1"/>
                </a:solidFill>
                <a:effectLst/>
                <a:latin typeface="Century" panose="02040604050505020304" pitchFamily="18" charset="0"/>
              </a:rPr>
              <a:t>Set Status</a:t>
            </a:r>
            <a:r>
              <a:rPr kumimoji="0" lang="en-US" altLang="en-US" sz="2600" b="0" i="0" u="none" strike="noStrike" cap="none" normalizeH="0" baseline="0" dirty="0">
                <a:ln>
                  <a:noFill/>
                </a:ln>
                <a:solidFill>
                  <a:schemeClr val="bg1"/>
                </a:solidFill>
                <a:effectLst/>
                <a:latin typeface="Century" panose="02040604050505020304" pitchFamily="18" charset="0"/>
              </a:rPr>
              <a:t>: Update current status to reflect availability.</a:t>
            </a:r>
          </a:p>
          <a:p>
            <a:pPr marL="457200" marR="0" lvl="0" indent="-45720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2600" b="1" i="0" u="none" strike="noStrike" cap="none" normalizeH="0" baseline="0" dirty="0">
                <a:ln>
                  <a:noFill/>
                </a:ln>
                <a:solidFill>
                  <a:schemeClr val="bg1"/>
                </a:solidFill>
                <a:effectLst/>
                <a:latin typeface="Century" panose="02040604050505020304" pitchFamily="18" charset="0"/>
              </a:rPr>
              <a:t>View Booked Appointments</a:t>
            </a:r>
            <a:r>
              <a:rPr kumimoji="0" lang="en-US" altLang="en-US" sz="2600" b="0" i="0" u="none" strike="noStrike" cap="none" normalizeH="0" baseline="0" dirty="0">
                <a:ln>
                  <a:noFill/>
                </a:ln>
                <a:solidFill>
                  <a:schemeClr val="bg1"/>
                </a:solidFill>
                <a:effectLst/>
                <a:latin typeface="Century" panose="02040604050505020304" pitchFamily="18" charset="0"/>
              </a:rPr>
              <a:t>: Keep track of upcoming schedules.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2800" b="0" i="0" u="none" strike="noStrike" cap="none" normalizeH="0" baseline="0" dirty="0">
              <a:ln>
                <a:noFill/>
              </a:ln>
              <a:solidFill>
                <a:schemeClr val="bg1"/>
              </a:solidFill>
              <a:effectLst/>
              <a:latin typeface="Century" panose="020406040505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1" i="0" u="none" strike="noStrike" cap="none" normalizeH="0" baseline="0" dirty="0">
                <a:ln>
                  <a:noFill/>
                </a:ln>
                <a:solidFill>
                  <a:schemeClr val="bg1"/>
                </a:solidFill>
                <a:effectLst/>
                <a:latin typeface="Century" panose="02040604050505020304" pitchFamily="18" charset="0"/>
              </a:rPr>
              <a:t>Admin Features</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100" b="1" dirty="0">
                <a:solidFill>
                  <a:schemeClr val="bg1"/>
                </a:solidFill>
                <a:latin typeface="Century" panose="02040604050505020304" pitchFamily="18" charset="0"/>
              </a:rPr>
              <a:t> </a:t>
            </a:r>
            <a:endParaRPr kumimoji="0" lang="en-US" altLang="en-US" sz="1050" b="1" i="0" u="none" strike="noStrike" cap="none" normalizeH="0" baseline="0" dirty="0">
              <a:ln>
                <a:noFill/>
              </a:ln>
              <a:solidFill>
                <a:schemeClr val="bg1"/>
              </a:solidFill>
              <a:effectLst/>
              <a:latin typeface="Century" panose="02040604050505020304" pitchFamily="18" charset="0"/>
            </a:endParaRPr>
          </a:p>
          <a:p>
            <a:pPr marL="457200" marR="0" lvl="0" indent="-45720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2600" b="1" i="0" u="none" strike="noStrike" cap="none" normalizeH="0" baseline="0" dirty="0">
                <a:ln>
                  <a:noFill/>
                </a:ln>
                <a:solidFill>
                  <a:schemeClr val="bg1"/>
                </a:solidFill>
                <a:effectLst/>
                <a:latin typeface="Century" panose="02040604050505020304" pitchFamily="18" charset="0"/>
              </a:rPr>
              <a:t>Agent Management</a:t>
            </a:r>
            <a:r>
              <a:rPr kumimoji="0" lang="en-US" altLang="en-US" sz="2600" b="0" i="0" u="none" strike="noStrike" cap="none" normalizeH="0" baseline="0" dirty="0">
                <a:ln>
                  <a:noFill/>
                </a:ln>
                <a:solidFill>
                  <a:schemeClr val="bg1"/>
                </a:solidFill>
                <a:effectLst/>
                <a:latin typeface="Century" panose="02040604050505020304" pitchFamily="18" charset="0"/>
              </a:rPr>
              <a:t>: Oversee agent profiles, availability, and schedules.</a:t>
            </a:r>
          </a:p>
          <a:p>
            <a:pPr marL="457200" marR="0" lvl="0" indent="-45720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2600" b="1" i="0" u="none" strike="noStrike" cap="none" normalizeH="0" baseline="0" dirty="0">
                <a:ln>
                  <a:noFill/>
                </a:ln>
                <a:solidFill>
                  <a:schemeClr val="bg1"/>
                </a:solidFill>
                <a:effectLst/>
                <a:latin typeface="Century" panose="02040604050505020304" pitchFamily="18" charset="0"/>
              </a:rPr>
              <a:t>Plan Information Management</a:t>
            </a:r>
            <a:r>
              <a:rPr kumimoji="0" lang="en-US" altLang="en-US" sz="2600" b="0" i="0" u="none" strike="noStrike" cap="none" normalizeH="0" baseline="0" dirty="0">
                <a:ln>
                  <a:noFill/>
                </a:ln>
                <a:solidFill>
                  <a:schemeClr val="bg1"/>
                </a:solidFill>
                <a:effectLst/>
                <a:latin typeface="Century" panose="02040604050505020304" pitchFamily="18" charset="0"/>
              </a:rPr>
              <a:t>: Add, update, or remove insurance plans and details.</a:t>
            </a:r>
          </a:p>
          <a:p>
            <a:pPr marL="457200" marR="0" lvl="0" indent="-45720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2600" b="1" i="0" u="none" strike="noStrike" cap="none" normalizeH="0" baseline="0" dirty="0">
                <a:ln>
                  <a:noFill/>
                </a:ln>
                <a:solidFill>
                  <a:schemeClr val="bg1"/>
                </a:solidFill>
                <a:effectLst/>
                <a:latin typeface="Century" panose="02040604050505020304" pitchFamily="18" charset="0"/>
              </a:rPr>
              <a:t>Admin Dashboard</a:t>
            </a:r>
            <a:r>
              <a:rPr kumimoji="0" lang="en-US" altLang="en-US" sz="2600" b="0" i="0" u="none" strike="noStrike" cap="none" normalizeH="0" baseline="0" dirty="0">
                <a:ln>
                  <a:noFill/>
                </a:ln>
                <a:solidFill>
                  <a:schemeClr val="bg1"/>
                </a:solidFill>
                <a:effectLst/>
                <a:latin typeface="Century" panose="02040604050505020304" pitchFamily="18" charset="0"/>
              </a:rPr>
              <a:t>: Centralized access to manage the platform’s operations.</a:t>
            </a:r>
          </a:p>
          <a:p>
            <a:pPr marL="457200" marR="0" lvl="0" indent="-45720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2600" b="1" i="0" u="none" strike="noStrike" cap="none" normalizeH="0" baseline="0" dirty="0">
                <a:ln>
                  <a:noFill/>
                </a:ln>
                <a:solidFill>
                  <a:schemeClr val="bg1"/>
                </a:solidFill>
                <a:effectLst/>
                <a:latin typeface="Century" panose="02040604050505020304" pitchFamily="18" charset="0"/>
              </a:rPr>
              <a:t>AI-Powered Health Cost Prediction</a:t>
            </a:r>
            <a:r>
              <a:rPr kumimoji="0" lang="en-US" altLang="en-US" sz="2600" b="0" i="0" u="none" strike="noStrike" cap="none" normalizeH="0" baseline="0" dirty="0">
                <a:ln>
                  <a:noFill/>
                </a:ln>
                <a:solidFill>
                  <a:schemeClr val="bg1"/>
                </a:solidFill>
                <a:effectLst/>
                <a:latin typeface="Century" panose="02040604050505020304" pitchFamily="18" charset="0"/>
              </a:rPr>
              <a:t>: Utilize AI to predict potential health charges for users.</a:t>
            </a:r>
          </a:p>
          <a:p>
            <a:pPr marL="457200" marR="0" lvl="0" indent="-45720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2600" b="1" i="0" u="none" strike="noStrike" cap="none" normalizeH="0" baseline="0" dirty="0">
                <a:ln>
                  <a:noFill/>
                </a:ln>
                <a:solidFill>
                  <a:schemeClr val="bg1"/>
                </a:solidFill>
                <a:effectLst/>
                <a:latin typeface="Century" panose="02040604050505020304" pitchFamily="18" charset="0"/>
              </a:rPr>
              <a:t>View Subscribers</a:t>
            </a:r>
            <a:r>
              <a:rPr kumimoji="0" lang="en-US" altLang="en-US" sz="2600" b="0" i="0" u="none" strike="noStrike" cap="none" normalizeH="0" baseline="0" dirty="0">
                <a:ln>
                  <a:noFill/>
                </a:ln>
                <a:solidFill>
                  <a:schemeClr val="bg1"/>
                </a:solidFill>
                <a:effectLst/>
                <a:latin typeface="Century" panose="02040604050505020304" pitchFamily="18" charset="0"/>
              </a:rPr>
              <a:t>: Monitor and manage policyholder information.</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800" b="0" i="0" u="none" strike="noStrike" cap="none" normalizeH="0" baseline="0" dirty="0">
              <a:ln>
                <a:noFill/>
              </a:ln>
              <a:solidFill>
                <a:schemeClr val="bg1"/>
              </a:solidFill>
              <a:effectLst/>
              <a:latin typeface="Century" panose="02040604050505020304" pitchFamily="18" charset="0"/>
            </a:endParaRPr>
          </a:p>
        </p:txBody>
      </p:sp>
    </p:spTree>
    <p:extLst>
      <p:ext uri="{BB962C8B-B14F-4D97-AF65-F5344CB8AC3E}">
        <p14:creationId xmlns:p14="http://schemas.microsoft.com/office/powerpoint/2010/main" val="27484887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a:extLst>
              <a:ext uri="{FF2B5EF4-FFF2-40B4-BE49-F238E27FC236}">
                <a16:creationId xmlns:a16="http://schemas.microsoft.com/office/drawing/2014/main" id="{D02B0C26-34ED-4CD2-AD99-CDDDA5333E03}"/>
              </a:ext>
            </a:extLst>
          </p:cNvPr>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3" name="Freeform 3">
            <a:extLst>
              <a:ext uri="{FF2B5EF4-FFF2-40B4-BE49-F238E27FC236}">
                <a16:creationId xmlns:a16="http://schemas.microsoft.com/office/drawing/2014/main" id="{F95D1ACA-6D56-4DAA-AC3D-DEE1A2FF0E12}"/>
              </a:ext>
            </a:extLst>
          </p:cNvPr>
          <p:cNvSpPr/>
          <p:nvPr/>
        </p:nvSpPr>
        <p:spPr>
          <a:xfrm rot="3567097">
            <a:off x="14624984" y="-2635166"/>
            <a:ext cx="5268632" cy="5150088"/>
          </a:xfrm>
          <a:custGeom>
            <a:avLst/>
            <a:gdLst/>
            <a:ahLst/>
            <a:cxnLst/>
            <a:rect l="l" t="t" r="r" b="b"/>
            <a:pathLst>
              <a:path w="5268632" h="5150088">
                <a:moveTo>
                  <a:pt x="0" y="0"/>
                </a:moveTo>
                <a:lnTo>
                  <a:pt x="5268632" y="0"/>
                </a:lnTo>
                <a:lnTo>
                  <a:pt x="5268632" y="5150088"/>
                </a:lnTo>
                <a:lnTo>
                  <a:pt x="0" y="5150088"/>
                </a:lnTo>
                <a:lnTo>
                  <a:pt x="0" y="0"/>
                </a:lnTo>
                <a:close/>
              </a:path>
            </a:pathLst>
          </a:custGeom>
          <a:blipFill>
            <a:blip r:embed="rId3"/>
            <a:stretch>
              <a:fillRect/>
            </a:stretch>
          </a:blipFill>
        </p:spPr>
      </p:sp>
      <p:sp>
        <p:nvSpPr>
          <p:cNvPr id="4" name="Freeform 12">
            <a:extLst>
              <a:ext uri="{FF2B5EF4-FFF2-40B4-BE49-F238E27FC236}">
                <a16:creationId xmlns:a16="http://schemas.microsoft.com/office/drawing/2014/main" id="{A1B0A347-5899-4CD7-BB35-80B9E092AD35}"/>
              </a:ext>
            </a:extLst>
          </p:cNvPr>
          <p:cNvSpPr/>
          <p:nvPr/>
        </p:nvSpPr>
        <p:spPr>
          <a:xfrm rot="3567097">
            <a:off x="-967133" y="7873757"/>
            <a:ext cx="5268632" cy="5150088"/>
          </a:xfrm>
          <a:custGeom>
            <a:avLst/>
            <a:gdLst/>
            <a:ahLst/>
            <a:cxnLst/>
            <a:rect l="l" t="t" r="r" b="b"/>
            <a:pathLst>
              <a:path w="5268632" h="5150088">
                <a:moveTo>
                  <a:pt x="0" y="0"/>
                </a:moveTo>
                <a:lnTo>
                  <a:pt x="5268632" y="0"/>
                </a:lnTo>
                <a:lnTo>
                  <a:pt x="5268632" y="5150088"/>
                </a:lnTo>
                <a:lnTo>
                  <a:pt x="0" y="5150088"/>
                </a:lnTo>
                <a:lnTo>
                  <a:pt x="0" y="0"/>
                </a:lnTo>
                <a:close/>
              </a:path>
            </a:pathLst>
          </a:custGeom>
          <a:blipFill>
            <a:blip r:embed="rId3"/>
            <a:stretch>
              <a:fillRect/>
            </a:stretch>
          </a:blipFill>
        </p:spPr>
      </p:sp>
      <p:sp>
        <p:nvSpPr>
          <p:cNvPr id="5" name="TextBox 13">
            <a:extLst>
              <a:ext uri="{FF2B5EF4-FFF2-40B4-BE49-F238E27FC236}">
                <a16:creationId xmlns:a16="http://schemas.microsoft.com/office/drawing/2014/main" id="{475F278A-636F-476A-883A-784EAF1F1FC7}"/>
              </a:ext>
            </a:extLst>
          </p:cNvPr>
          <p:cNvSpPr txBox="1"/>
          <p:nvPr/>
        </p:nvSpPr>
        <p:spPr>
          <a:xfrm>
            <a:off x="4038600" y="205214"/>
            <a:ext cx="10680971" cy="950260"/>
          </a:xfrm>
          <a:prstGeom prst="rect">
            <a:avLst/>
          </a:prstGeom>
        </p:spPr>
        <p:txBody>
          <a:bodyPr wrap="square" lIns="0" tIns="0" rIns="0" bIns="0" rtlCol="0" anchor="t">
            <a:spAutoFit/>
          </a:bodyPr>
          <a:lstStyle/>
          <a:p>
            <a:pPr marL="0" lvl="0" indent="0" algn="ctr">
              <a:lnSpc>
                <a:spcPts val="7981"/>
              </a:lnSpc>
              <a:spcBef>
                <a:spcPct val="0"/>
              </a:spcBef>
            </a:pPr>
            <a:r>
              <a:rPr lang="en-US" sz="4700" dirty="0">
                <a:solidFill>
                  <a:srgbClr val="048AFF"/>
                </a:solidFill>
                <a:latin typeface="Now Bold"/>
              </a:rPr>
              <a:t>Database Schema</a:t>
            </a:r>
          </a:p>
        </p:txBody>
      </p:sp>
      <p:pic>
        <p:nvPicPr>
          <p:cNvPr id="7" name="Picture 6">
            <a:extLst>
              <a:ext uri="{FF2B5EF4-FFF2-40B4-BE49-F238E27FC236}">
                <a16:creationId xmlns:a16="http://schemas.microsoft.com/office/drawing/2014/main" id="{2AEBEDFA-13C8-4760-A4BE-FC474B33286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5800" y="1409178"/>
            <a:ext cx="16992600" cy="8399873"/>
          </a:xfrm>
          <a:prstGeom prst="rect">
            <a:avLst/>
          </a:prstGeom>
        </p:spPr>
      </p:pic>
    </p:spTree>
    <p:extLst>
      <p:ext uri="{BB962C8B-B14F-4D97-AF65-F5344CB8AC3E}">
        <p14:creationId xmlns:p14="http://schemas.microsoft.com/office/powerpoint/2010/main" val="24129027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V="1">
            <a:off x="0" y="0"/>
            <a:ext cx="18288000" cy="10287000"/>
          </a:xfrm>
          <a:custGeom>
            <a:avLst/>
            <a:gdLst/>
            <a:ahLst/>
            <a:cxnLst/>
            <a:rect l="l" t="t" r="r" b="b"/>
            <a:pathLst>
              <a:path w="18288000" h="10287000">
                <a:moveTo>
                  <a:pt x="0" y="10287000"/>
                </a:moveTo>
                <a:lnTo>
                  <a:pt x="18288000" y="10287000"/>
                </a:lnTo>
                <a:lnTo>
                  <a:pt x="18288000" y="0"/>
                </a:lnTo>
                <a:lnTo>
                  <a:pt x="0" y="0"/>
                </a:lnTo>
                <a:lnTo>
                  <a:pt x="0" y="10287000"/>
                </a:lnTo>
                <a:close/>
              </a:path>
            </a:pathLst>
          </a:custGeom>
          <a:blipFill>
            <a:blip r:embed="rId2"/>
            <a:stretch>
              <a:fillRect t="-38888" b="-38888"/>
            </a:stretch>
          </a:blipFill>
        </p:spPr>
      </p:sp>
      <p:sp>
        <p:nvSpPr>
          <p:cNvPr id="3" name="TextBox 3"/>
          <p:cNvSpPr txBox="1"/>
          <p:nvPr/>
        </p:nvSpPr>
        <p:spPr>
          <a:xfrm>
            <a:off x="6481154" y="305525"/>
            <a:ext cx="7874966" cy="950260"/>
          </a:xfrm>
          <a:prstGeom prst="rect">
            <a:avLst/>
          </a:prstGeom>
        </p:spPr>
        <p:txBody>
          <a:bodyPr wrap="square" lIns="0" tIns="0" rIns="0" bIns="0" rtlCol="0" anchor="t">
            <a:spAutoFit/>
          </a:bodyPr>
          <a:lstStyle/>
          <a:p>
            <a:pPr marL="0" lvl="0" indent="0">
              <a:lnSpc>
                <a:spcPts val="7981"/>
              </a:lnSpc>
              <a:spcBef>
                <a:spcPct val="0"/>
              </a:spcBef>
            </a:pPr>
            <a:r>
              <a:rPr lang="en-US" sz="4700" dirty="0">
                <a:solidFill>
                  <a:srgbClr val="048AFF"/>
                </a:solidFill>
                <a:latin typeface="Now Bold"/>
              </a:rPr>
              <a:t>Landing Page</a:t>
            </a:r>
          </a:p>
        </p:txBody>
      </p:sp>
      <p:sp>
        <p:nvSpPr>
          <p:cNvPr id="31" name="Freeform 31"/>
          <p:cNvSpPr/>
          <p:nvPr/>
        </p:nvSpPr>
        <p:spPr>
          <a:xfrm>
            <a:off x="-824620" y="-1132633"/>
            <a:ext cx="3308580" cy="3304444"/>
          </a:xfrm>
          <a:custGeom>
            <a:avLst/>
            <a:gdLst/>
            <a:ahLst/>
            <a:cxnLst/>
            <a:rect l="l" t="t" r="r" b="b"/>
            <a:pathLst>
              <a:path w="3308580" h="3304444">
                <a:moveTo>
                  <a:pt x="0" y="0"/>
                </a:moveTo>
                <a:lnTo>
                  <a:pt x="3308580" y="0"/>
                </a:lnTo>
                <a:lnTo>
                  <a:pt x="3308580" y="3304444"/>
                </a:lnTo>
                <a:lnTo>
                  <a:pt x="0" y="3304444"/>
                </a:lnTo>
                <a:lnTo>
                  <a:pt x="0" y="0"/>
                </a:lnTo>
                <a:close/>
              </a:path>
            </a:pathLst>
          </a:custGeom>
          <a:blipFill>
            <a:blip r:embed="rId3"/>
            <a:stretch>
              <a:fillRect/>
            </a:stretch>
          </a:blipFill>
        </p:spPr>
      </p:sp>
      <p:sp>
        <p:nvSpPr>
          <p:cNvPr id="32" name="Freeform 32"/>
          <p:cNvSpPr/>
          <p:nvPr/>
        </p:nvSpPr>
        <p:spPr>
          <a:xfrm>
            <a:off x="16633710" y="8634778"/>
            <a:ext cx="3308580" cy="3304444"/>
          </a:xfrm>
          <a:custGeom>
            <a:avLst/>
            <a:gdLst/>
            <a:ahLst/>
            <a:cxnLst/>
            <a:rect l="l" t="t" r="r" b="b"/>
            <a:pathLst>
              <a:path w="3308580" h="3304444">
                <a:moveTo>
                  <a:pt x="0" y="0"/>
                </a:moveTo>
                <a:lnTo>
                  <a:pt x="3308580" y="0"/>
                </a:lnTo>
                <a:lnTo>
                  <a:pt x="3308580" y="3304444"/>
                </a:lnTo>
                <a:lnTo>
                  <a:pt x="0" y="3304444"/>
                </a:lnTo>
                <a:lnTo>
                  <a:pt x="0" y="0"/>
                </a:lnTo>
                <a:close/>
              </a:path>
            </a:pathLst>
          </a:custGeom>
          <a:blipFill>
            <a:blip r:embed="rId3"/>
            <a:stretch>
              <a:fillRect/>
            </a:stretch>
          </a:blipFill>
        </p:spPr>
      </p:sp>
      <p:sp>
        <p:nvSpPr>
          <p:cNvPr id="40" name="Freeform 4">
            <a:extLst>
              <a:ext uri="{FF2B5EF4-FFF2-40B4-BE49-F238E27FC236}">
                <a16:creationId xmlns:a16="http://schemas.microsoft.com/office/drawing/2014/main" id="{276396B1-C945-47BE-AE3A-3661D377F123}"/>
              </a:ext>
            </a:extLst>
          </p:cNvPr>
          <p:cNvSpPr/>
          <p:nvPr/>
        </p:nvSpPr>
        <p:spPr>
          <a:xfrm>
            <a:off x="-9510865" y="8906473"/>
            <a:ext cx="13258800" cy="12999293"/>
          </a:xfrm>
          <a:custGeom>
            <a:avLst/>
            <a:gdLst/>
            <a:ahLst/>
            <a:cxnLst/>
            <a:rect l="l" t="t" r="r" b="b"/>
            <a:pathLst>
              <a:path w="17894953" h="17894953">
                <a:moveTo>
                  <a:pt x="0" y="0"/>
                </a:moveTo>
                <a:lnTo>
                  <a:pt x="17894952" y="0"/>
                </a:lnTo>
                <a:lnTo>
                  <a:pt x="17894952" y="17894953"/>
                </a:lnTo>
                <a:lnTo>
                  <a:pt x="0" y="1789495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7" name="Freeform 32">
            <a:extLst>
              <a:ext uri="{FF2B5EF4-FFF2-40B4-BE49-F238E27FC236}">
                <a16:creationId xmlns:a16="http://schemas.microsoft.com/office/drawing/2014/main" id="{9F54806D-02ED-487C-8393-6E4CC4B6C387}"/>
              </a:ext>
            </a:extLst>
          </p:cNvPr>
          <p:cNvSpPr/>
          <p:nvPr/>
        </p:nvSpPr>
        <p:spPr>
          <a:xfrm>
            <a:off x="16596473" y="8669521"/>
            <a:ext cx="3308580" cy="3304444"/>
          </a:xfrm>
          <a:custGeom>
            <a:avLst/>
            <a:gdLst/>
            <a:ahLst/>
            <a:cxnLst/>
            <a:rect l="l" t="t" r="r" b="b"/>
            <a:pathLst>
              <a:path w="3308580" h="3304444">
                <a:moveTo>
                  <a:pt x="0" y="0"/>
                </a:moveTo>
                <a:lnTo>
                  <a:pt x="3308580" y="0"/>
                </a:lnTo>
                <a:lnTo>
                  <a:pt x="3308580" y="3304444"/>
                </a:lnTo>
                <a:lnTo>
                  <a:pt x="0" y="3304444"/>
                </a:lnTo>
                <a:lnTo>
                  <a:pt x="0" y="0"/>
                </a:lnTo>
                <a:close/>
              </a:path>
            </a:pathLst>
          </a:custGeom>
          <a:blipFill>
            <a:blip r:embed="rId3"/>
            <a:stretch>
              <a:fillRect/>
            </a:stretch>
          </a:blipFill>
        </p:spPr>
      </p:sp>
      <p:pic>
        <p:nvPicPr>
          <p:cNvPr id="7" name="Picture 6">
            <a:extLst>
              <a:ext uri="{FF2B5EF4-FFF2-40B4-BE49-F238E27FC236}">
                <a16:creationId xmlns:a16="http://schemas.microsoft.com/office/drawing/2014/main" id="{11B0149C-FBD6-4B7C-9C12-830C766917B1}"/>
              </a:ext>
            </a:extLst>
          </p:cNvPr>
          <p:cNvPicPr>
            <a:picLocks noChangeAspect="1"/>
          </p:cNvPicPr>
          <p:nvPr/>
        </p:nvPicPr>
        <p:blipFill>
          <a:blip r:embed="rId6"/>
          <a:stretch>
            <a:fillRect/>
          </a:stretch>
        </p:blipFill>
        <p:spPr>
          <a:xfrm>
            <a:off x="9238641" y="1647020"/>
            <a:ext cx="6076763" cy="3690045"/>
          </a:xfrm>
          <a:prstGeom prst="rect">
            <a:avLst/>
          </a:prstGeom>
        </p:spPr>
      </p:pic>
      <p:pic>
        <p:nvPicPr>
          <p:cNvPr id="9" name="Picture 8">
            <a:extLst>
              <a:ext uri="{FF2B5EF4-FFF2-40B4-BE49-F238E27FC236}">
                <a16:creationId xmlns:a16="http://schemas.microsoft.com/office/drawing/2014/main" id="{46B47CA1-E9B9-4024-B7D8-C6883BE739A2}"/>
              </a:ext>
            </a:extLst>
          </p:cNvPr>
          <p:cNvPicPr>
            <a:picLocks noChangeAspect="1"/>
          </p:cNvPicPr>
          <p:nvPr/>
        </p:nvPicPr>
        <p:blipFill rotWithShape="1">
          <a:blip r:embed="rId7"/>
          <a:srcRect t="4985" b="3616"/>
          <a:stretch/>
        </p:blipFill>
        <p:spPr>
          <a:xfrm>
            <a:off x="1937377" y="5706565"/>
            <a:ext cx="5468113" cy="4405678"/>
          </a:xfrm>
          <a:prstGeom prst="rect">
            <a:avLst/>
          </a:prstGeom>
        </p:spPr>
      </p:pic>
      <p:pic>
        <p:nvPicPr>
          <p:cNvPr id="6" name="Picture 5">
            <a:extLst>
              <a:ext uri="{FF2B5EF4-FFF2-40B4-BE49-F238E27FC236}">
                <a16:creationId xmlns:a16="http://schemas.microsoft.com/office/drawing/2014/main" id="{87BFFD03-A2A2-47E8-A940-8890CCB4B667}"/>
              </a:ext>
            </a:extLst>
          </p:cNvPr>
          <p:cNvPicPr>
            <a:picLocks noChangeAspect="1"/>
          </p:cNvPicPr>
          <p:nvPr/>
        </p:nvPicPr>
        <p:blipFill>
          <a:blip r:embed="rId8"/>
          <a:stretch>
            <a:fillRect/>
          </a:stretch>
        </p:blipFill>
        <p:spPr>
          <a:xfrm>
            <a:off x="468374" y="1676231"/>
            <a:ext cx="8238241" cy="3690045"/>
          </a:xfrm>
          <a:prstGeom prst="rect">
            <a:avLst/>
          </a:prstGeom>
        </p:spPr>
      </p:pic>
      <p:pic>
        <p:nvPicPr>
          <p:cNvPr id="10" name="Picture 9">
            <a:extLst>
              <a:ext uri="{FF2B5EF4-FFF2-40B4-BE49-F238E27FC236}">
                <a16:creationId xmlns:a16="http://schemas.microsoft.com/office/drawing/2014/main" id="{76A56355-D005-4EE0-8165-0447B7BB4436}"/>
              </a:ext>
            </a:extLst>
          </p:cNvPr>
          <p:cNvPicPr>
            <a:picLocks noChangeAspect="1"/>
          </p:cNvPicPr>
          <p:nvPr/>
        </p:nvPicPr>
        <p:blipFill>
          <a:blip r:embed="rId9"/>
          <a:stretch>
            <a:fillRect/>
          </a:stretch>
        </p:blipFill>
        <p:spPr>
          <a:xfrm>
            <a:off x="7751402" y="5663987"/>
            <a:ext cx="9857887" cy="4405678"/>
          </a:xfrm>
          <a:prstGeom prst="rect">
            <a:avLst/>
          </a:prstGeom>
        </p:spPr>
      </p:pic>
    </p:spTree>
    <p:extLst>
      <p:ext uri="{BB962C8B-B14F-4D97-AF65-F5344CB8AC3E}">
        <p14:creationId xmlns:p14="http://schemas.microsoft.com/office/powerpoint/2010/main" val="18830321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V="1">
            <a:off x="0" y="0"/>
            <a:ext cx="18288000" cy="10287000"/>
          </a:xfrm>
          <a:custGeom>
            <a:avLst/>
            <a:gdLst/>
            <a:ahLst/>
            <a:cxnLst/>
            <a:rect l="l" t="t" r="r" b="b"/>
            <a:pathLst>
              <a:path w="18288000" h="10287000">
                <a:moveTo>
                  <a:pt x="0" y="10287000"/>
                </a:moveTo>
                <a:lnTo>
                  <a:pt x="18288000" y="10287000"/>
                </a:lnTo>
                <a:lnTo>
                  <a:pt x="18288000" y="0"/>
                </a:lnTo>
                <a:lnTo>
                  <a:pt x="0" y="0"/>
                </a:lnTo>
                <a:lnTo>
                  <a:pt x="0" y="10287000"/>
                </a:lnTo>
                <a:close/>
              </a:path>
            </a:pathLst>
          </a:custGeom>
          <a:blipFill>
            <a:blip r:embed="rId2"/>
            <a:stretch>
              <a:fillRect t="-38888" b="-38888"/>
            </a:stretch>
          </a:blipFill>
        </p:spPr>
      </p:sp>
      <p:sp>
        <p:nvSpPr>
          <p:cNvPr id="3" name="Freeform 3"/>
          <p:cNvSpPr/>
          <p:nvPr/>
        </p:nvSpPr>
        <p:spPr>
          <a:xfrm>
            <a:off x="14589820" y="-5547746"/>
            <a:ext cx="9641780" cy="9629727"/>
          </a:xfrm>
          <a:custGeom>
            <a:avLst/>
            <a:gdLst/>
            <a:ahLst/>
            <a:cxnLst/>
            <a:rect l="l" t="t" r="r" b="b"/>
            <a:pathLst>
              <a:path w="9641780" h="9629727">
                <a:moveTo>
                  <a:pt x="0" y="0"/>
                </a:moveTo>
                <a:lnTo>
                  <a:pt x="9641780" y="0"/>
                </a:lnTo>
                <a:lnTo>
                  <a:pt x="9641780" y="9629728"/>
                </a:lnTo>
                <a:lnTo>
                  <a:pt x="0" y="9629728"/>
                </a:lnTo>
                <a:lnTo>
                  <a:pt x="0" y="0"/>
                </a:lnTo>
                <a:close/>
              </a:path>
            </a:pathLst>
          </a:custGeom>
          <a:blipFill>
            <a:blip r:embed="rId3"/>
            <a:stretch>
              <a:fillRect/>
            </a:stretch>
          </a:blipFill>
        </p:spPr>
      </p:sp>
      <p:sp>
        <p:nvSpPr>
          <p:cNvPr id="5" name="TextBox 5"/>
          <p:cNvSpPr txBox="1"/>
          <p:nvPr/>
        </p:nvSpPr>
        <p:spPr>
          <a:xfrm>
            <a:off x="3507017" y="339647"/>
            <a:ext cx="10885714" cy="917302"/>
          </a:xfrm>
          <a:prstGeom prst="rect">
            <a:avLst/>
          </a:prstGeom>
        </p:spPr>
        <p:txBody>
          <a:bodyPr wrap="square" lIns="0" tIns="0" rIns="0" bIns="0" rtlCol="0" anchor="t">
            <a:spAutoFit/>
          </a:bodyPr>
          <a:lstStyle/>
          <a:p>
            <a:pPr algn="ctr">
              <a:lnSpc>
                <a:spcPts val="7427"/>
              </a:lnSpc>
            </a:pPr>
            <a:r>
              <a:rPr lang="en-US" sz="4700" b="1" dirty="0">
                <a:solidFill>
                  <a:srgbClr val="048AFF"/>
                </a:solidFill>
                <a:latin typeface="Now Bold"/>
                <a:ea typeface="Now Bold"/>
                <a:cs typeface="Now Bold"/>
                <a:sym typeface="Now Bold"/>
              </a:rPr>
              <a:t>Customer End :</a:t>
            </a:r>
            <a:r>
              <a:rPr lang="en-US" sz="4700" dirty="0">
                <a:solidFill>
                  <a:srgbClr val="048AFF"/>
                </a:solidFill>
                <a:latin typeface="Now Bold"/>
              </a:rPr>
              <a:t> Login / Registration</a:t>
            </a:r>
          </a:p>
        </p:txBody>
      </p:sp>
      <p:sp>
        <p:nvSpPr>
          <p:cNvPr id="11" name="Freeform 11"/>
          <p:cNvSpPr/>
          <p:nvPr/>
        </p:nvSpPr>
        <p:spPr>
          <a:xfrm>
            <a:off x="-5943600" y="6413434"/>
            <a:ext cx="9641780" cy="9629727"/>
          </a:xfrm>
          <a:custGeom>
            <a:avLst/>
            <a:gdLst/>
            <a:ahLst/>
            <a:cxnLst/>
            <a:rect l="l" t="t" r="r" b="b"/>
            <a:pathLst>
              <a:path w="9641780" h="9629727">
                <a:moveTo>
                  <a:pt x="0" y="0"/>
                </a:moveTo>
                <a:lnTo>
                  <a:pt x="9641780" y="0"/>
                </a:lnTo>
                <a:lnTo>
                  <a:pt x="9641780" y="9629727"/>
                </a:lnTo>
                <a:lnTo>
                  <a:pt x="0" y="9629727"/>
                </a:lnTo>
                <a:lnTo>
                  <a:pt x="0" y="0"/>
                </a:lnTo>
                <a:close/>
              </a:path>
            </a:pathLst>
          </a:custGeom>
          <a:blipFill>
            <a:blip r:embed="rId3"/>
            <a:stretch>
              <a:fillRect/>
            </a:stretch>
          </a:blipFill>
        </p:spPr>
      </p:sp>
      <p:pic>
        <p:nvPicPr>
          <p:cNvPr id="10" name="Picture 9">
            <a:extLst>
              <a:ext uri="{FF2B5EF4-FFF2-40B4-BE49-F238E27FC236}">
                <a16:creationId xmlns:a16="http://schemas.microsoft.com/office/drawing/2014/main" id="{FEB19424-33EF-4186-A6BA-D945F50DD9CA}"/>
              </a:ext>
            </a:extLst>
          </p:cNvPr>
          <p:cNvPicPr>
            <a:picLocks noChangeAspect="1"/>
          </p:cNvPicPr>
          <p:nvPr/>
        </p:nvPicPr>
        <p:blipFill>
          <a:blip r:embed="rId4"/>
          <a:stretch>
            <a:fillRect/>
          </a:stretch>
        </p:blipFill>
        <p:spPr>
          <a:xfrm>
            <a:off x="348280" y="1642470"/>
            <a:ext cx="8601594" cy="4023326"/>
          </a:xfrm>
          <a:prstGeom prst="rect">
            <a:avLst/>
          </a:prstGeom>
        </p:spPr>
      </p:pic>
      <p:pic>
        <p:nvPicPr>
          <p:cNvPr id="15" name="Picture 14">
            <a:extLst>
              <a:ext uri="{FF2B5EF4-FFF2-40B4-BE49-F238E27FC236}">
                <a16:creationId xmlns:a16="http://schemas.microsoft.com/office/drawing/2014/main" id="{A13AF909-7CC5-4BBE-A19B-2275C3D50E35}"/>
              </a:ext>
            </a:extLst>
          </p:cNvPr>
          <p:cNvPicPr>
            <a:picLocks noChangeAspect="1"/>
          </p:cNvPicPr>
          <p:nvPr/>
        </p:nvPicPr>
        <p:blipFill>
          <a:blip r:embed="rId5"/>
          <a:stretch>
            <a:fillRect/>
          </a:stretch>
        </p:blipFill>
        <p:spPr>
          <a:xfrm>
            <a:off x="9257262" y="5968940"/>
            <a:ext cx="8401701" cy="4062383"/>
          </a:xfrm>
          <a:prstGeom prst="rect">
            <a:avLst/>
          </a:prstGeom>
        </p:spPr>
      </p:pic>
      <p:pic>
        <p:nvPicPr>
          <p:cNvPr id="7" name="Picture 6">
            <a:extLst>
              <a:ext uri="{FF2B5EF4-FFF2-40B4-BE49-F238E27FC236}">
                <a16:creationId xmlns:a16="http://schemas.microsoft.com/office/drawing/2014/main" id="{58612947-4236-451A-9D28-7E2A6B196364}"/>
              </a:ext>
            </a:extLst>
          </p:cNvPr>
          <p:cNvPicPr>
            <a:picLocks noChangeAspect="1"/>
          </p:cNvPicPr>
          <p:nvPr/>
        </p:nvPicPr>
        <p:blipFill>
          <a:blip r:embed="rId6"/>
          <a:stretch>
            <a:fillRect/>
          </a:stretch>
        </p:blipFill>
        <p:spPr>
          <a:xfrm>
            <a:off x="348280" y="5968940"/>
            <a:ext cx="8601594" cy="4064831"/>
          </a:xfrm>
          <a:prstGeom prst="rect">
            <a:avLst/>
          </a:prstGeom>
        </p:spPr>
      </p:pic>
      <p:pic>
        <p:nvPicPr>
          <p:cNvPr id="12" name="Picture 11">
            <a:extLst>
              <a:ext uri="{FF2B5EF4-FFF2-40B4-BE49-F238E27FC236}">
                <a16:creationId xmlns:a16="http://schemas.microsoft.com/office/drawing/2014/main" id="{EA2EA0E2-E4A7-45D2-8C67-808E277BC25B}"/>
              </a:ext>
            </a:extLst>
          </p:cNvPr>
          <p:cNvPicPr>
            <a:picLocks noChangeAspect="1"/>
          </p:cNvPicPr>
          <p:nvPr/>
        </p:nvPicPr>
        <p:blipFill>
          <a:blip r:embed="rId7"/>
          <a:stretch>
            <a:fillRect/>
          </a:stretch>
        </p:blipFill>
        <p:spPr>
          <a:xfrm>
            <a:off x="9257262" y="1601281"/>
            <a:ext cx="8401701" cy="4023327"/>
          </a:xfrm>
          <a:prstGeom prst="rect">
            <a:avLst/>
          </a:prstGeom>
        </p:spPr>
      </p:pic>
      <p:pic>
        <p:nvPicPr>
          <p:cNvPr id="13" name="Picture 12">
            <a:extLst>
              <a:ext uri="{FF2B5EF4-FFF2-40B4-BE49-F238E27FC236}">
                <a16:creationId xmlns:a16="http://schemas.microsoft.com/office/drawing/2014/main" id="{0984C206-0BDB-42DB-8833-2D5AE539A25F}"/>
              </a:ext>
            </a:extLst>
          </p:cNvPr>
          <p:cNvPicPr>
            <a:picLocks noChangeAspect="1"/>
          </p:cNvPicPr>
          <p:nvPr/>
        </p:nvPicPr>
        <p:blipFill>
          <a:blip r:embed="rId6"/>
          <a:stretch>
            <a:fillRect/>
          </a:stretch>
        </p:blipFill>
        <p:spPr>
          <a:xfrm>
            <a:off x="348280" y="5982821"/>
            <a:ext cx="8601594" cy="4064831"/>
          </a:xfrm>
          <a:prstGeom prst="rect">
            <a:avLst/>
          </a:prstGeom>
        </p:spPr>
      </p:pic>
      <p:pic>
        <p:nvPicPr>
          <p:cNvPr id="14" name="Picture 13">
            <a:extLst>
              <a:ext uri="{FF2B5EF4-FFF2-40B4-BE49-F238E27FC236}">
                <a16:creationId xmlns:a16="http://schemas.microsoft.com/office/drawing/2014/main" id="{A585448E-E584-494A-A5C8-637F0D37DEA4}"/>
              </a:ext>
            </a:extLst>
          </p:cNvPr>
          <p:cNvPicPr>
            <a:picLocks noChangeAspect="1"/>
          </p:cNvPicPr>
          <p:nvPr/>
        </p:nvPicPr>
        <p:blipFill>
          <a:blip r:embed="rId7"/>
          <a:stretch>
            <a:fillRect/>
          </a:stretch>
        </p:blipFill>
        <p:spPr>
          <a:xfrm>
            <a:off x="9257262" y="1615255"/>
            <a:ext cx="8401701" cy="4023327"/>
          </a:xfrm>
          <a:prstGeom prst="rect">
            <a:avLst/>
          </a:prstGeom>
        </p:spPr>
      </p:pic>
    </p:spTree>
    <p:extLst>
      <p:ext uri="{BB962C8B-B14F-4D97-AF65-F5344CB8AC3E}">
        <p14:creationId xmlns:p14="http://schemas.microsoft.com/office/powerpoint/2010/main" val="361971551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Gallery</Template>
  <TotalTime>545</TotalTime>
  <Words>635</Words>
  <Application>Microsoft Office PowerPoint</Application>
  <PresentationFormat>Custom</PresentationFormat>
  <Paragraphs>78</Paragraphs>
  <Slides>21</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21</vt:i4>
      </vt:variant>
    </vt:vector>
  </HeadingPairs>
  <TitlesOfParts>
    <vt:vector size="29" baseType="lpstr">
      <vt:lpstr>Century</vt:lpstr>
      <vt:lpstr>Bell MT</vt:lpstr>
      <vt:lpstr>Arial</vt:lpstr>
      <vt:lpstr>DM Sans Italics</vt:lpstr>
      <vt:lpstr>Wingdings</vt:lpstr>
      <vt:lpstr>Calibri</vt:lpstr>
      <vt:lpstr>Now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Black and Blue Professional Technology Business Project Presentation</dc:title>
  <dc:creator>Valluri Venkatram</dc:creator>
  <cp:lastModifiedBy>Venkatram VALLURI</cp:lastModifiedBy>
  <cp:revision>71</cp:revision>
  <dcterms:created xsi:type="dcterms:W3CDTF">2006-08-16T00:00:00Z</dcterms:created>
  <dcterms:modified xsi:type="dcterms:W3CDTF">2024-11-29T01:47:47Z</dcterms:modified>
  <dc:identifier>DAFwA4ydNVI</dc:identifier>
</cp:coreProperties>
</file>